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29"/>
  </p:notesMasterIdLst>
  <p:sldIdLst>
    <p:sldId id="284" r:id="rId2"/>
    <p:sldId id="285" r:id="rId3"/>
    <p:sldId id="286" r:id="rId4"/>
    <p:sldId id="287" r:id="rId5"/>
    <p:sldId id="288" r:id="rId6"/>
    <p:sldId id="314" r:id="rId7"/>
    <p:sldId id="290" r:id="rId8"/>
    <p:sldId id="291" r:id="rId9"/>
    <p:sldId id="292" r:id="rId10"/>
    <p:sldId id="293" r:id="rId11"/>
    <p:sldId id="315" r:id="rId12"/>
    <p:sldId id="294" r:id="rId13"/>
    <p:sldId id="295" r:id="rId14"/>
    <p:sldId id="296" r:id="rId15"/>
    <p:sldId id="316" r:id="rId16"/>
    <p:sldId id="317" r:id="rId17"/>
    <p:sldId id="318" r:id="rId18"/>
    <p:sldId id="319" r:id="rId19"/>
    <p:sldId id="320" r:id="rId20"/>
    <p:sldId id="305" r:id="rId21"/>
    <p:sldId id="306" r:id="rId22"/>
    <p:sldId id="307" r:id="rId23"/>
    <p:sldId id="309" r:id="rId24"/>
    <p:sldId id="321" r:id="rId25"/>
    <p:sldId id="311" r:id="rId26"/>
    <p:sldId id="312" r:id="rId27"/>
    <p:sldId id="313" r:id="rId28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7480"/>
    <a:srgbClr val="97AB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564518-7F2C-4C7B-B043-F727E42D747C}">
  <a:tblStyle styleId="{C1564518-7F2C-4C7B-B043-F727E42D747C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31"/>
  </p:normalViewPr>
  <p:slideViewPr>
    <p:cSldViewPr>
      <p:cViewPr>
        <p:scale>
          <a:sx n="80" d="100"/>
          <a:sy n="80" d="100"/>
        </p:scale>
        <p:origin x="816" y="6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27"/>
    </mc:Choice>
    <mc:Fallback>
      <c:style val="27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2800"/>
            </a:pPr>
            <a:r>
              <a:rPr lang="en-US" sz="2800"/>
              <a:t>Race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Sheet1!$E$6:$E$10</c:f>
              <c:strCache>
                <c:ptCount val="5"/>
                <c:pt idx="0">
                  <c:v>Black</c:v>
                </c:pt>
                <c:pt idx="1">
                  <c:v>White</c:v>
                </c:pt>
                <c:pt idx="2">
                  <c:v>Hispanic</c:v>
                </c:pt>
                <c:pt idx="3">
                  <c:v>Native-American</c:v>
                </c:pt>
                <c:pt idx="4">
                  <c:v>Asian</c:v>
                </c:pt>
              </c:strCache>
            </c:strRef>
          </c:cat>
          <c:val>
            <c:numRef>
              <c:f>Sheet1!$F$6:$F$10</c:f>
              <c:numCache>
                <c:formatCode>0%</c:formatCode>
                <c:ptCount val="5"/>
                <c:pt idx="0">
                  <c:v>0.515194015895278</c:v>
                </c:pt>
                <c:pt idx="1">
                  <c:v>0.417484805984105</c:v>
                </c:pt>
                <c:pt idx="2">
                  <c:v>0.0590229079008883</c:v>
                </c:pt>
                <c:pt idx="3">
                  <c:v>0.00525946704067321</c:v>
                </c:pt>
                <c:pt idx="4">
                  <c:v>0.00303880317905563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341835120"/>
        <c:axId val="1341837600"/>
      </c:barChart>
      <c:catAx>
        <c:axId val="134183512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1341837600"/>
        <c:crosses val="autoZero"/>
        <c:auto val="1"/>
        <c:lblAlgn val="ctr"/>
        <c:lblOffset val="100"/>
        <c:noMultiLvlLbl val="0"/>
      </c:catAx>
      <c:valAx>
        <c:axId val="1341837600"/>
        <c:scaling>
          <c:orientation val="minMax"/>
          <c:max val="1.0"/>
        </c:scaling>
        <c:delete val="0"/>
        <c:axPos val="l"/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1341835120"/>
        <c:crosses val="autoZero"/>
        <c:crossBetween val="between"/>
      </c:valAx>
    </c:plotArea>
    <c:plotVisOnly val="1"/>
    <c:dispBlanksAs val="gap"/>
    <c:showDLblsOverMax val="0"/>
  </c:chart>
  <c:spPr>
    <a:ln>
      <a:solidFill>
        <a:srgbClr val="000000"/>
      </a:solidFill>
    </a:ln>
  </c:sp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27"/>
    </mc:Choice>
    <mc:Fallback>
      <c:style val="27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2800"/>
            </a:pPr>
            <a:r>
              <a:rPr lang="en-US" sz="2800"/>
              <a:t>Marital Status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Sheet1!$E$14:$E$18</c:f>
              <c:strCache>
                <c:ptCount val="5"/>
                <c:pt idx="0">
                  <c:v>Single</c:v>
                </c:pt>
                <c:pt idx="1">
                  <c:v>Married</c:v>
                </c:pt>
                <c:pt idx="2">
                  <c:v>Divorced</c:v>
                </c:pt>
                <c:pt idx="3">
                  <c:v>Separated (X)</c:v>
                </c:pt>
                <c:pt idx="4">
                  <c:v>Widowed </c:v>
                </c:pt>
              </c:strCache>
            </c:strRef>
          </c:cat>
          <c:val>
            <c:numRef>
              <c:f>Sheet1!$F$14:$F$18</c:f>
              <c:numCache>
                <c:formatCode>0%</c:formatCode>
                <c:ptCount val="5"/>
                <c:pt idx="0">
                  <c:v>0.623583031436251</c:v>
                </c:pt>
                <c:pt idx="1">
                  <c:v>0.162089517354213</c:v>
                </c:pt>
                <c:pt idx="2">
                  <c:v>0.140002337267734</c:v>
                </c:pt>
                <c:pt idx="3">
                  <c:v>0.0545752015893421</c:v>
                </c:pt>
                <c:pt idx="4">
                  <c:v>0.01974991235246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367349040"/>
        <c:axId val="1367351520"/>
      </c:barChart>
      <c:catAx>
        <c:axId val="136734904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1367351520"/>
        <c:crosses val="autoZero"/>
        <c:auto val="1"/>
        <c:lblAlgn val="ctr"/>
        <c:lblOffset val="100"/>
        <c:noMultiLvlLbl val="0"/>
      </c:catAx>
      <c:valAx>
        <c:axId val="1367351520"/>
        <c:scaling>
          <c:orientation val="minMax"/>
          <c:max val="1.0"/>
        </c:scaling>
        <c:delete val="0"/>
        <c:axPos val="l"/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1367349040"/>
        <c:crosses val="autoZero"/>
        <c:crossBetween val="between"/>
      </c:valAx>
    </c:plotArea>
    <c:plotVisOnly val="1"/>
    <c:dispBlanksAs val="gap"/>
    <c:showDLblsOverMax val="0"/>
  </c:chart>
  <c:spPr>
    <a:ln>
      <a:solidFill>
        <a:srgbClr val="000000"/>
      </a:solidFill>
    </a:ln>
  </c:sp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27"/>
    </mc:Choice>
    <mc:Fallback>
      <c:style val="27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2800"/>
            </a:pPr>
            <a:r>
              <a:rPr lang="en-US" sz="2800"/>
              <a:t>Holding Crime Class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Sheet1!$E$21:$E$26</c:f>
              <c:strCache>
                <c:ptCount val="6"/>
                <c:pt idx="0">
                  <c:v>Class 4</c:v>
                </c:pt>
                <c:pt idx="1">
                  <c:v>Class 3</c:v>
                </c:pt>
                <c:pt idx="2">
                  <c:v>Class 2</c:v>
                </c:pt>
                <c:pt idx="3">
                  <c:v>Class 1</c:v>
                </c:pt>
                <c:pt idx="4">
                  <c:v>X</c:v>
                </c:pt>
                <c:pt idx="5">
                  <c:v>Murder</c:v>
                </c:pt>
              </c:strCache>
            </c:strRef>
          </c:cat>
          <c:val>
            <c:numRef>
              <c:f>Sheet1!$F$21:$F$26</c:f>
              <c:numCache>
                <c:formatCode>0%</c:formatCode>
                <c:ptCount val="6"/>
                <c:pt idx="0">
                  <c:v>0.417046650298141</c:v>
                </c:pt>
                <c:pt idx="1">
                  <c:v>0.234303753069099</c:v>
                </c:pt>
                <c:pt idx="2">
                  <c:v>0.173623290073658</c:v>
                </c:pt>
                <c:pt idx="3">
                  <c:v>0.122997778557231</c:v>
                </c:pt>
                <c:pt idx="4">
                  <c:v>0.0430258388869403</c:v>
                </c:pt>
                <c:pt idx="5">
                  <c:v>0.00900268911493044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337585152"/>
        <c:axId val="1337587472"/>
      </c:barChart>
      <c:catAx>
        <c:axId val="13375851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1337587472"/>
        <c:crosses val="autoZero"/>
        <c:auto val="1"/>
        <c:lblAlgn val="ctr"/>
        <c:lblOffset val="100"/>
        <c:noMultiLvlLbl val="0"/>
      </c:catAx>
      <c:valAx>
        <c:axId val="1337587472"/>
        <c:scaling>
          <c:orientation val="minMax"/>
          <c:max val="1.0"/>
        </c:scaling>
        <c:delete val="0"/>
        <c:axPos val="l"/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1337585152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spPr>
    <a:ln>
      <a:solidFill>
        <a:srgbClr val="000000"/>
      </a:solidFill>
    </a:ln>
  </c:spPr>
  <c:externalData r:id="rId2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180C38-67C8-5943-91B1-362D44D5BB4F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1BAB868D-0F20-BF41-8969-503A5CBC1F95}" type="pres">
      <dgm:prSet presAssocID="{46180C38-67C8-5943-91B1-362D44D5BB4F}" presName="Name0" presStyleCnt="0">
        <dgm:presLayoutVars>
          <dgm:dir/>
          <dgm:resizeHandles val="exact"/>
        </dgm:presLayoutVars>
      </dgm:prSet>
      <dgm:spPr/>
    </dgm:pt>
  </dgm:ptLst>
  <dgm:cxnLst>
    <dgm:cxn modelId="{1B48E53C-7491-4FB5-80F8-5A9E29C49B2E}" type="presOf" srcId="{46180C38-67C8-5943-91B1-362D44D5BB4F}" destId="{1BAB868D-0F20-BF41-8969-503A5CBC1F95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180C38-67C8-5943-91B1-362D44D5BB4F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1BAB868D-0F20-BF41-8969-503A5CBC1F95}" type="pres">
      <dgm:prSet presAssocID="{46180C38-67C8-5943-91B1-362D44D5BB4F}" presName="Name0" presStyleCnt="0">
        <dgm:presLayoutVars>
          <dgm:dir/>
          <dgm:resizeHandles val="exact"/>
        </dgm:presLayoutVars>
      </dgm:prSet>
      <dgm:spPr/>
    </dgm:pt>
  </dgm:ptLst>
  <dgm:cxnLst>
    <dgm:cxn modelId="{6D475E11-9FC0-4A50-B71A-99FB74BEF69A}" type="presOf" srcId="{46180C38-67C8-5943-91B1-362D44D5BB4F}" destId="{1BAB868D-0F20-BF41-8969-503A5CBC1F95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9920FC7-9504-4BD4-9868-401ADB675FAE}" type="doc">
      <dgm:prSet loTypeId="urn:microsoft.com/office/officeart/2005/8/layout/pyramid3" loCatId="pyramid" qsTypeId="urn:microsoft.com/office/officeart/2005/8/quickstyle/simple1" qsCatId="simple" csTypeId="urn:microsoft.com/office/officeart/2005/8/colors/accent5_3" csCatId="accent5" phldr="1"/>
      <dgm:spPr/>
    </dgm:pt>
    <dgm:pt modelId="{C548D0CE-FB5A-4A71-ABD8-B1B2B82AAD28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</a:rPr>
            <a:t>Women who exited </a:t>
          </a:r>
          <a:r>
            <a:rPr lang="en-US" sz="2000" smtClean="0">
              <a:solidFill>
                <a:schemeClr val="bg1"/>
              </a:solidFill>
            </a:rPr>
            <a:t>2005-2013: 18,491</a:t>
          </a:r>
          <a:endParaRPr lang="en-US" sz="2000" dirty="0">
            <a:solidFill>
              <a:schemeClr val="bg1"/>
            </a:solidFill>
          </a:endParaRPr>
        </a:p>
      </dgm:t>
    </dgm:pt>
    <dgm:pt modelId="{3B801C9D-B7D9-4A45-8389-61D343CB086E}" type="parTrans" cxnId="{9C3A572B-8688-49CE-8516-80E3F0FFE570}">
      <dgm:prSet/>
      <dgm:spPr/>
      <dgm:t>
        <a:bodyPr/>
        <a:lstStyle/>
        <a:p>
          <a:endParaRPr lang="en-US"/>
        </a:p>
      </dgm:t>
    </dgm:pt>
    <dgm:pt modelId="{40B4A50B-9D90-4404-8CE5-415DC7A878B6}" type="sibTrans" cxnId="{9C3A572B-8688-49CE-8516-80E3F0FFE570}">
      <dgm:prSet/>
      <dgm:spPr/>
      <dgm:t>
        <a:bodyPr/>
        <a:lstStyle/>
        <a:p>
          <a:endParaRPr lang="en-US"/>
        </a:p>
      </dgm:t>
    </dgm:pt>
    <dgm:pt modelId="{60652EF1-7928-49AB-891D-875318CA7CDC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</a:rPr>
            <a:t>Women with children who exited 2005-2013: 14,861 </a:t>
          </a:r>
          <a:endParaRPr lang="en-US" sz="2000" dirty="0">
            <a:solidFill>
              <a:schemeClr val="bg1"/>
            </a:solidFill>
          </a:endParaRPr>
        </a:p>
      </dgm:t>
    </dgm:pt>
    <dgm:pt modelId="{D976B352-ABC7-483A-9BBE-229760045D77}" type="parTrans" cxnId="{EAE91BC9-D261-43AC-9468-FD9B8135866B}">
      <dgm:prSet/>
      <dgm:spPr/>
      <dgm:t>
        <a:bodyPr/>
        <a:lstStyle/>
        <a:p>
          <a:endParaRPr lang="en-US"/>
        </a:p>
      </dgm:t>
    </dgm:pt>
    <dgm:pt modelId="{CFF15BB1-D9BD-470D-BC75-01E62BB0DE6B}" type="sibTrans" cxnId="{EAE91BC9-D261-43AC-9468-FD9B8135866B}">
      <dgm:prSet/>
      <dgm:spPr/>
      <dgm:t>
        <a:bodyPr/>
        <a:lstStyle/>
        <a:p>
          <a:endParaRPr lang="en-US"/>
        </a:p>
      </dgm:t>
    </dgm:pt>
    <dgm:pt modelId="{42238F2F-C86D-44B0-8DD5-126E2AA35A1F}">
      <dgm:prSet phldrT="[Text]" custT="1"/>
      <dgm:spPr/>
      <dgm:t>
        <a:bodyPr anchor="t"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sz="2000" dirty="0" smtClean="0">
              <a:solidFill>
                <a:schemeClr val="bg1"/>
              </a:solidFill>
            </a:rPr>
            <a:t>Women with children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sz="2000" dirty="0" smtClean="0">
              <a:solidFill>
                <a:schemeClr val="bg1"/>
              </a:solidFill>
            </a:rPr>
            <a:t>who exited 2005-2013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sz="2000" dirty="0" smtClean="0">
              <a:solidFill>
                <a:schemeClr val="bg1"/>
              </a:solidFill>
            </a:rPr>
            <a:t>with zip code: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sz="2000" dirty="0" smtClean="0">
              <a:solidFill>
                <a:schemeClr val="bg1"/>
              </a:solidFill>
            </a:rPr>
            <a:t>8,559*</a:t>
          </a:r>
          <a:endParaRPr lang="en-US" sz="2000" dirty="0">
            <a:solidFill>
              <a:schemeClr val="bg1"/>
            </a:solidFill>
          </a:endParaRPr>
        </a:p>
      </dgm:t>
    </dgm:pt>
    <dgm:pt modelId="{02E74670-CFA1-4183-B18D-F10AA34C4C4E}" type="parTrans" cxnId="{AFB591B1-EF06-4EEC-AAF5-EE9527346B49}">
      <dgm:prSet/>
      <dgm:spPr/>
      <dgm:t>
        <a:bodyPr/>
        <a:lstStyle/>
        <a:p>
          <a:endParaRPr lang="en-US"/>
        </a:p>
      </dgm:t>
    </dgm:pt>
    <dgm:pt modelId="{55326360-02B1-4AE6-B614-B965162DAB83}" type="sibTrans" cxnId="{AFB591B1-EF06-4EEC-AAF5-EE9527346B49}">
      <dgm:prSet/>
      <dgm:spPr/>
      <dgm:t>
        <a:bodyPr/>
        <a:lstStyle/>
        <a:p>
          <a:endParaRPr lang="en-US"/>
        </a:p>
      </dgm:t>
    </dgm:pt>
    <dgm:pt modelId="{9945D6DC-9248-4A33-8003-316037752E08}" type="pres">
      <dgm:prSet presAssocID="{A9920FC7-9504-4BD4-9868-401ADB675FAE}" presName="Name0" presStyleCnt="0">
        <dgm:presLayoutVars>
          <dgm:dir/>
          <dgm:animLvl val="lvl"/>
          <dgm:resizeHandles val="exact"/>
        </dgm:presLayoutVars>
      </dgm:prSet>
      <dgm:spPr/>
    </dgm:pt>
    <dgm:pt modelId="{5F1B117B-A874-46C0-BA19-B1203645328D}" type="pres">
      <dgm:prSet presAssocID="{C548D0CE-FB5A-4A71-ABD8-B1B2B82AAD28}" presName="Name8" presStyleCnt="0"/>
      <dgm:spPr/>
    </dgm:pt>
    <dgm:pt modelId="{605A8C5C-6385-45B1-BA5A-C7EE4DBEF62C}" type="pres">
      <dgm:prSet presAssocID="{C548D0CE-FB5A-4A71-ABD8-B1B2B82AAD28}" presName="level" presStyleLbl="node1" presStyleIdx="0" presStyleCnt="3" custLinFactNeighborX="43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58721C-2795-4E31-AD3E-DFC1D3E59085}" type="pres">
      <dgm:prSet presAssocID="{C548D0CE-FB5A-4A71-ABD8-B1B2B82AAD28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36EF0F-5364-4D6B-9F66-BE3F03B54B0F}" type="pres">
      <dgm:prSet presAssocID="{60652EF1-7928-49AB-891D-875318CA7CDC}" presName="Name8" presStyleCnt="0"/>
      <dgm:spPr/>
    </dgm:pt>
    <dgm:pt modelId="{573D5780-C0BC-46B9-AED5-5770DF893B25}" type="pres">
      <dgm:prSet presAssocID="{60652EF1-7928-49AB-891D-875318CA7CDC}" presName="level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974CA8-B067-419E-B03E-AF219E091CAA}" type="pres">
      <dgm:prSet presAssocID="{60652EF1-7928-49AB-891D-875318CA7CD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4F3E8B5-525A-4EF2-A5F7-2EB62C4F0362}" type="pres">
      <dgm:prSet presAssocID="{42238F2F-C86D-44B0-8DD5-126E2AA35A1F}" presName="Name8" presStyleCnt="0"/>
      <dgm:spPr/>
    </dgm:pt>
    <dgm:pt modelId="{15E0B4E0-7271-4363-941B-1AFF3774153E}" type="pres">
      <dgm:prSet presAssocID="{42238F2F-C86D-44B0-8DD5-126E2AA35A1F}" presName="level" presStyleLbl="node1" presStyleIdx="2" presStyleCnt="3" custScaleY="25835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0A4930-26E4-4E03-A870-63205B36F8D8}" type="pres">
      <dgm:prSet presAssocID="{42238F2F-C86D-44B0-8DD5-126E2AA35A1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415D85D-C37A-4C16-80D4-561E41FD93D5}" type="presOf" srcId="{60652EF1-7928-49AB-891D-875318CA7CDC}" destId="{78974CA8-B067-419E-B03E-AF219E091CAA}" srcOrd="1" destOrd="0" presId="urn:microsoft.com/office/officeart/2005/8/layout/pyramid3"/>
    <dgm:cxn modelId="{9C3A572B-8688-49CE-8516-80E3F0FFE570}" srcId="{A9920FC7-9504-4BD4-9868-401ADB675FAE}" destId="{C548D0CE-FB5A-4A71-ABD8-B1B2B82AAD28}" srcOrd="0" destOrd="0" parTransId="{3B801C9D-B7D9-4A45-8389-61D343CB086E}" sibTransId="{40B4A50B-9D90-4404-8CE5-415DC7A878B6}"/>
    <dgm:cxn modelId="{EAE91BC9-D261-43AC-9468-FD9B8135866B}" srcId="{A9920FC7-9504-4BD4-9868-401ADB675FAE}" destId="{60652EF1-7928-49AB-891D-875318CA7CDC}" srcOrd="1" destOrd="0" parTransId="{D976B352-ABC7-483A-9BBE-229760045D77}" sibTransId="{CFF15BB1-D9BD-470D-BC75-01E62BB0DE6B}"/>
    <dgm:cxn modelId="{4F4B9698-3578-4411-B1BC-BC23543F35AC}" type="presOf" srcId="{42238F2F-C86D-44B0-8DD5-126E2AA35A1F}" destId="{15E0B4E0-7271-4363-941B-1AFF3774153E}" srcOrd="0" destOrd="0" presId="urn:microsoft.com/office/officeart/2005/8/layout/pyramid3"/>
    <dgm:cxn modelId="{F3764356-D25D-44B1-84B3-3D898162A820}" type="presOf" srcId="{C548D0CE-FB5A-4A71-ABD8-B1B2B82AAD28}" destId="{605A8C5C-6385-45B1-BA5A-C7EE4DBEF62C}" srcOrd="0" destOrd="0" presId="urn:microsoft.com/office/officeart/2005/8/layout/pyramid3"/>
    <dgm:cxn modelId="{8AAC409A-AE4A-4526-9E12-003A592831C9}" type="presOf" srcId="{C548D0CE-FB5A-4A71-ABD8-B1B2B82AAD28}" destId="{1F58721C-2795-4E31-AD3E-DFC1D3E59085}" srcOrd="1" destOrd="0" presId="urn:microsoft.com/office/officeart/2005/8/layout/pyramid3"/>
    <dgm:cxn modelId="{10DAF4C7-78C7-4F00-8214-6418A056EE18}" type="presOf" srcId="{42238F2F-C86D-44B0-8DD5-126E2AA35A1F}" destId="{FC0A4930-26E4-4E03-A870-63205B36F8D8}" srcOrd="1" destOrd="0" presId="urn:microsoft.com/office/officeart/2005/8/layout/pyramid3"/>
    <dgm:cxn modelId="{AFB591B1-EF06-4EEC-AAF5-EE9527346B49}" srcId="{A9920FC7-9504-4BD4-9868-401ADB675FAE}" destId="{42238F2F-C86D-44B0-8DD5-126E2AA35A1F}" srcOrd="2" destOrd="0" parTransId="{02E74670-CFA1-4183-B18D-F10AA34C4C4E}" sibTransId="{55326360-02B1-4AE6-B614-B965162DAB83}"/>
    <dgm:cxn modelId="{16420C36-8766-4BF4-85EA-E417F84C9FA4}" type="presOf" srcId="{60652EF1-7928-49AB-891D-875318CA7CDC}" destId="{573D5780-C0BC-46B9-AED5-5770DF893B25}" srcOrd="0" destOrd="0" presId="urn:microsoft.com/office/officeart/2005/8/layout/pyramid3"/>
    <dgm:cxn modelId="{642D3BB6-8D7F-48C7-B8D9-8CF103CDCF54}" type="presOf" srcId="{A9920FC7-9504-4BD4-9868-401ADB675FAE}" destId="{9945D6DC-9248-4A33-8003-316037752E08}" srcOrd="0" destOrd="0" presId="urn:microsoft.com/office/officeart/2005/8/layout/pyramid3"/>
    <dgm:cxn modelId="{7F441991-7A41-42C7-8E4F-B33D18373D47}" type="presParOf" srcId="{9945D6DC-9248-4A33-8003-316037752E08}" destId="{5F1B117B-A874-46C0-BA19-B1203645328D}" srcOrd="0" destOrd="0" presId="urn:microsoft.com/office/officeart/2005/8/layout/pyramid3"/>
    <dgm:cxn modelId="{4B838276-107C-4683-B64E-2F19572E6FDC}" type="presParOf" srcId="{5F1B117B-A874-46C0-BA19-B1203645328D}" destId="{605A8C5C-6385-45B1-BA5A-C7EE4DBEF62C}" srcOrd="0" destOrd="0" presId="urn:microsoft.com/office/officeart/2005/8/layout/pyramid3"/>
    <dgm:cxn modelId="{263485D1-8017-469E-A353-A6AD2CFB1749}" type="presParOf" srcId="{5F1B117B-A874-46C0-BA19-B1203645328D}" destId="{1F58721C-2795-4E31-AD3E-DFC1D3E59085}" srcOrd="1" destOrd="0" presId="urn:microsoft.com/office/officeart/2005/8/layout/pyramid3"/>
    <dgm:cxn modelId="{A9548BC0-0C2D-4F6F-AB8B-70C2B968A19D}" type="presParOf" srcId="{9945D6DC-9248-4A33-8003-316037752E08}" destId="{5236EF0F-5364-4D6B-9F66-BE3F03B54B0F}" srcOrd="1" destOrd="0" presId="urn:microsoft.com/office/officeart/2005/8/layout/pyramid3"/>
    <dgm:cxn modelId="{7B5557B4-8D7B-46BE-BBE0-1166FFF19395}" type="presParOf" srcId="{5236EF0F-5364-4D6B-9F66-BE3F03B54B0F}" destId="{573D5780-C0BC-46B9-AED5-5770DF893B25}" srcOrd="0" destOrd="0" presId="urn:microsoft.com/office/officeart/2005/8/layout/pyramid3"/>
    <dgm:cxn modelId="{2877A9C6-2410-4E2C-AA89-F80157BDADDA}" type="presParOf" srcId="{5236EF0F-5364-4D6B-9F66-BE3F03B54B0F}" destId="{78974CA8-B067-419E-B03E-AF219E091CAA}" srcOrd="1" destOrd="0" presId="urn:microsoft.com/office/officeart/2005/8/layout/pyramid3"/>
    <dgm:cxn modelId="{848B86BF-C439-40B4-B9AC-DCCA45AEFBFF}" type="presParOf" srcId="{9945D6DC-9248-4A33-8003-316037752E08}" destId="{B4F3E8B5-525A-4EF2-A5F7-2EB62C4F0362}" srcOrd="2" destOrd="0" presId="urn:microsoft.com/office/officeart/2005/8/layout/pyramid3"/>
    <dgm:cxn modelId="{7F92559B-4160-46C3-937B-FB9B8173FAA5}" type="presParOf" srcId="{B4F3E8B5-525A-4EF2-A5F7-2EB62C4F0362}" destId="{15E0B4E0-7271-4363-941B-1AFF3774153E}" srcOrd="0" destOrd="0" presId="urn:microsoft.com/office/officeart/2005/8/layout/pyramid3"/>
    <dgm:cxn modelId="{5BA5C6BA-EF17-4D3A-86D3-F78F7314BF80}" type="presParOf" srcId="{B4F3E8B5-525A-4EF2-A5F7-2EB62C4F0362}" destId="{FC0A4930-26E4-4E03-A870-63205B36F8D8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5A8C5C-6385-45B1-BA5A-C7EE4DBEF62C}">
      <dsp:nvSpPr>
        <dsp:cNvPr id="0" name=""/>
        <dsp:cNvSpPr/>
      </dsp:nvSpPr>
      <dsp:spPr>
        <a:xfrm rot="10800000">
          <a:off x="0" y="0"/>
          <a:ext cx="7662863" cy="712785"/>
        </a:xfrm>
        <a:prstGeom prst="trapezoid">
          <a:avLst>
            <a:gd name="adj" fmla="val 117274"/>
          </a:avLst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</a:rPr>
            <a:t>Women who exited </a:t>
          </a:r>
          <a:r>
            <a:rPr lang="en-US" sz="2000" kern="1200" smtClean="0">
              <a:solidFill>
                <a:schemeClr val="bg1"/>
              </a:solidFill>
            </a:rPr>
            <a:t>2005-2013: 18,491</a:t>
          </a:r>
          <a:endParaRPr lang="en-US" sz="2000" kern="1200" dirty="0">
            <a:solidFill>
              <a:schemeClr val="bg1"/>
            </a:solidFill>
          </a:endParaRPr>
        </a:p>
      </dsp:txBody>
      <dsp:txXfrm rot="-10800000">
        <a:off x="1341001" y="0"/>
        <a:ext cx="4980860" cy="712785"/>
      </dsp:txXfrm>
    </dsp:sp>
    <dsp:sp modelId="{573D5780-C0BC-46B9-AED5-5770DF893B25}">
      <dsp:nvSpPr>
        <dsp:cNvPr id="0" name=""/>
        <dsp:cNvSpPr/>
      </dsp:nvSpPr>
      <dsp:spPr>
        <a:xfrm rot="10800000">
          <a:off x="835912" y="712785"/>
          <a:ext cx="5991037" cy="712785"/>
        </a:xfrm>
        <a:prstGeom prst="trapezoid">
          <a:avLst>
            <a:gd name="adj" fmla="val 117274"/>
          </a:avLst>
        </a:prstGeom>
        <a:solidFill>
          <a:schemeClr val="accent5">
            <a:shade val="80000"/>
            <a:hueOff val="-34069"/>
            <a:satOff val="3273"/>
            <a:lumOff val="959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</a:rPr>
            <a:t>Women with children who exited 2005-2013: 14,861 </a:t>
          </a:r>
          <a:endParaRPr lang="en-US" sz="2000" kern="1200" dirty="0">
            <a:solidFill>
              <a:schemeClr val="bg1"/>
            </a:solidFill>
          </a:endParaRPr>
        </a:p>
      </dsp:txBody>
      <dsp:txXfrm rot="-10800000">
        <a:off x="1884344" y="712785"/>
        <a:ext cx="3894174" cy="712785"/>
      </dsp:txXfrm>
    </dsp:sp>
    <dsp:sp modelId="{15E0B4E0-7271-4363-941B-1AFF3774153E}">
      <dsp:nvSpPr>
        <dsp:cNvPr id="0" name=""/>
        <dsp:cNvSpPr/>
      </dsp:nvSpPr>
      <dsp:spPr>
        <a:xfrm rot="10800000">
          <a:off x="1671825" y="1425571"/>
          <a:ext cx="4319211" cy="1841503"/>
        </a:xfrm>
        <a:prstGeom prst="trapezoid">
          <a:avLst>
            <a:gd name="adj" fmla="val 117274"/>
          </a:avLst>
        </a:prstGeom>
        <a:solidFill>
          <a:schemeClr val="accent5">
            <a:shade val="80000"/>
            <a:hueOff val="-68137"/>
            <a:satOff val="6545"/>
            <a:lumOff val="1919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t" anchorCtr="0">
          <a:noAutofit/>
        </a:bodyPr>
        <a:lstStyle/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sz="2000" kern="1200" dirty="0" smtClean="0">
              <a:solidFill>
                <a:schemeClr val="bg1"/>
              </a:solidFill>
            </a:rPr>
            <a:t>Women with children </a:t>
          </a:r>
        </a:p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sz="2000" kern="1200" dirty="0" smtClean="0">
              <a:solidFill>
                <a:schemeClr val="bg1"/>
              </a:solidFill>
            </a:rPr>
            <a:t>who exited 2005-2013 </a:t>
          </a:r>
        </a:p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sz="2000" kern="1200" dirty="0" smtClean="0">
              <a:solidFill>
                <a:schemeClr val="bg1"/>
              </a:solidFill>
            </a:rPr>
            <a:t>with zip code: </a:t>
          </a:r>
        </a:p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en-US" sz="2000" kern="1200" dirty="0" smtClean="0">
              <a:solidFill>
                <a:schemeClr val="bg1"/>
              </a:solidFill>
            </a:rPr>
            <a:t>8,559*</a:t>
          </a:r>
          <a:endParaRPr lang="en-US" sz="2000" kern="1200" dirty="0">
            <a:solidFill>
              <a:schemeClr val="bg1"/>
            </a:solidFill>
          </a:endParaRPr>
        </a:p>
      </dsp:txBody>
      <dsp:txXfrm rot="-10800000">
        <a:off x="1671825" y="1425571"/>
        <a:ext cx="4319211" cy="18415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387857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Note: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Diagnostic and Statistical Manual of Mental Disorders, Fourth Edition (DSM-IV)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DB9D25-D198-1644-98CC-AEEF66590E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226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Neighborhood level factors influence outcomes</a:t>
            </a:r>
          </a:p>
          <a:p>
            <a:pPr lvl="1"/>
            <a:r>
              <a:rPr lang="en-US" sz="1500" dirty="0" smtClean="0"/>
              <a:t>An abundance of evidence spanning decades exists concerning the independent influence of neighborhood-level factors on various behavioral and health risk factors and outcomes, including physical health , mental health, and criminal behavior.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Recidivism has traditionally been considered individually determined.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DB9D25-D198-1644-98CC-AEEF66590E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226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DB9D25-D198-1644-98CC-AEEF66590EB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8622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Who are the</a:t>
            </a:r>
            <a:r>
              <a:rPr lang="en-US" baseline="0" dirty="0" smtClean="0"/>
              <a:t> women in our sample?</a:t>
            </a:r>
          </a:p>
          <a:p>
            <a:r>
              <a:rPr lang="en-US" baseline="0" dirty="0" smtClean="0"/>
              <a:t>The average age is 43.</a:t>
            </a:r>
          </a:p>
          <a:p>
            <a:r>
              <a:rPr lang="en-US" baseline="0" dirty="0" smtClean="0"/>
              <a:t>About 4,408 (52%) are black; 3,572 (42%) are white; 505 (6%) are Hispanic; Native-Americans at 1% and Asians and others at less than 1%.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DB9D25-D198-1644-98CC-AEEF66590EB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097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About 5,336 (62%) are single;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1,387 (16%) are married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1,198 (14%) are divorced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467(5%) separated (the code was X)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and 169 (2%) widowed.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DB9D25-D198-1644-98CC-AEEF66590E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097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DB9D25-D198-1644-98CC-AEEF66590EB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96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3,567</a:t>
            </a:r>
            <a:r>
              <a:rPr lang="en-US" baseline="0" dirty="0" smtClean="0"/>
              <a:t> (42%) were being held for Class 4 crime (forgery/fraud; violation controlled substance)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2,004 (23%) were being held for Class 3 crimes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baseline="0" dirty="0" smtClean="0"/>
              <a:t>1,485 (17%) were being held for Class 2 crimes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baseline="0" dirty="0" smtClean="0"/>
              <a:t>1,052 (12%) were being held for Class 1 crimes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baseline="0" dirty="0" smtClean="0"/>
              <a:t>368 (4%) were being held for Class X crimes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baseline="0" dirty="0" smtClean="0"/>
              <a:t>77 (1%) were being held for Murder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DB9D25-D198-1644-98CC-AEEF66590E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96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Average Wages by Race</a:t>
            </a:r>
            <a:r>
              <a:rPr lang="en-US" baseline="0" dirty="0" smtClean="0"/>
              <a:t> and 1 and 2 year recidivism 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Whether we look at the heat maps for the one-year and two-year recidivism by race, it appears that those who do not recidivate earn higher wages that those who did.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However, black women tend to earn less than their white and </a:t>
            </a:r>
            <a:r>
              <a:rPr lang="en-US" baseline="0" dirty="0" err="1" smtClean="0"/>
              <a:t>hispanic</a:t>
            </a:r>
            <a:r>
              <a:rPr lang="en-US" baseline="0" dirty="0" smtClean="0"/>
              <a:t> counterparts.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0EDB9D25-D198-1644-98CC-AEEF66590EB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799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721425" y="3785246"/>
            <a:ext cx="5216699" cy="1546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2185C5"/>
              </a:buClr>
              <a:buSzPct val="100000"/>
              <a:defRPr sz="4800">
                <a:solidFill>
                  <a:srgbClr val="2185C5"/>
                </a:solidFill>
              </a:defRPr>
            </a:lvl1pPr>
            <a:lvl2pPr lvl="1">
              <a:spcBef>
                <a:spcPts val="0"/>
              </a:spcBef>
              <a:buClr>
                <a:srgbClr val="2185C5"/>
              </a:buClr>
              <a:buSzPct val="100000"/>
              <a:defRPr sz="4800">
                <a:solidFill>
                  <a:srgbClr val="2185C5"/>
                </a:solidFill>
              </a:defRPr>
            </a:lvl2pPr>
            <a:lvl3pPr lvl="2">
              <a:spcBef>
                <a:spcPts val="0"/>
              </a:spcBef>
              <a:buClr>
                <a:srgbClr val="2185C5"/>
              </a:buClr>
              <a:buSzPct val="100000"/>
              <a:defRPr sz="4800">
                <a:solidFill>
                  <a:srgbClr val="2185C5"/>
                </a:solidFill>
              </a:defRPr>
            </a:lvl3pPr>
            <a:lvl4pPr lvl="3">
              <a:spcBef>
                <a:spcPts val="0"/>
              </a:spcBef>
              <a:buClr>
                <a:srgbClr val="2185C5"/>
              </a:buClr>
              <a:buSzPct val="100000"/>
              <a:defRPr sz="4800">
                <a:solidFill>
                  <a:srgbClr val="2185C5"/>
                </a:solidFill>
              </a:defRPr>
            </a:lvl4pPr>
            <a:lvl5pPr lvl="4">
              <a:spcBef>
                <a:spcPts val="0"/>
              </a:spcBef>
              <a:buClr>
                <a:srgbClr val="2185C5"/>
              </a:buClr>
              <a:buSzPct val="100000"/>
              <a:defRPr sz="4800">
                <a:solidFill>
                  <a:srgbClr val="2185C5"/>
                </a:solidFill>
              </a:defRPr>
            </a:lvl5pPr>
            <a:lvl6pPr lvl="5">
              <a:spcBef>
                <a:spcPts val="0"/>
              </a:spcBef>
              <a:buClr>
                <a:srgbClr val="2185C5"/>
              </a:buClr>
              <a:buSzPct val="100000"/>
              <a:defRPr sz="4800">
                <a:solidFill>
                  <a:srgbClr val="2185C5"/>
                </a:solidFill>
              </a:defRPr>
            </a:lvl6pPr>
            <a:lvl7pPr lvl="6">
              <a:spcBef>
                <a:spcPts val="0"/>
              </a:spcBef>
              <a:buClr>
                <a:srgbClr val="2185C5"/>
              </a:buClr>
              <a:buSzPct val="100000"/>
              <a:defRPr sz="4800">
                <a:solidFill>
                  <a:srgbClr val="2185C5"/>
                </a:solidFill>
              </a:defRPr>
            </a:lvl7pPr>
            <a:lvl8pPr lvl="7">
              <a:spcBef>
                <a:spcPts val="0"/>
              </a:spcBef>
              <a:buClr>
                <a:srgbClr val="2185C5"/>
              </a:buClr>
              <a:buSzPct val="100000"/>
              <a:defRPr sz="4800">
                <a:solidFill>
                  <a:srgbClr val="2185C5"/>
                </a:solidFill>
              </a:defRPr>
            </a:lvl8pPr>
            <a:lvl9pPr lvl="8">
              <a:spcBef>
                <a:spcPts val="0"/>
              </a:spcBef>
              <a:buClr>
                <a:srgbClr val="2185C5"/>
              </a:buClr>
              <a:buSzPct val="100000"/>
              <a:defRPr sz="4800">
                <a:solidFill>
                  <a:srgbClr val="2185C5"/>
                </a:solidFill>
              </a:defRPr>
            </a:lvl9pPr>
          </a:lstStyle>
          <a:p>
            <a:endParaRPr/>
          </a:p>
        </p:txBody>
      </p:sp>
      <p:sp>
        <p:nvSpPr>
          <p:cNvPr id="10" name="Shape 10"/>
          <p:cNvSpPr/>
          <p:nvPr/>
        </p:nvSpPr>
        <p:spPr>
          <a:xfrm>
            <a:off x="5938246" y="3377550"/>
            <a:ext cx="721800" cy="102899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6659860" y="3377550"/>
            <a:ext cx="721800" cy="102899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-1" y="3377550"/>
            <a:ext cx="721800" cy="102899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721424" y="3377550"/>
            <a:ext cx="5216699" cy="102899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0"/>
            <a:ext cx="9144000" cy="53238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24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FFFFFF"/>
              </a:buClr>
              <a:buNone/>
              <a:defRPr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FFFFFF"/>
              </a:buClr>
              <a:buNone/>
              <a:defRPr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24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24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24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24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24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/>
          <p:nvPr/>
        </p:nvSpPr>
        <p:spPr>
          <a:xfrm>
            <a:off x="3047703" y="5323800"/>
            <a:ext cx="3047700" cy="102899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6096270" y="5323800"/>
            <a:ext cx="3047700" cy="102899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1" y="5323800"/>
            <a:ext cx="3047700" cy="102899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893699" y="274650"/>
            <a:ext cx="7356365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893699" y="1676400"/>
            <a:ext cx="7356611" cy="4736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1" name="Shape 31"/>
          <p:cNvSpPr/>
          <p:nvPr/>
        </p:nvSpPr>
        <p:spPr>
          <a:xfrm>
            <a:off x="7356366" y="6755100"/>
            <a:ext cx="893699" cy="102899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" name="Shape 32"/>
          <p:cNvSpPr/>
          <p:nvPr/>
        </p:nvSpPr>
        <p:spPr>
          <a:xfrm>
            <a:off x="8250311" y="6755100"/>
            <a:ext cx="893699" cy="102899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755100"/>
            <a:ext cx="893699" cy="102899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/>
          <p:nvPr/>
        </p:nvSpPr>
        <p:spPr>
          <a:xfrm>
            <a:off x="893709" y="6755100"/>
            <a:ext cx="6462600" cy="102899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93700" y="274650"/>
            <a:ext cx="6462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/>
          <p:nvPr/>
        </p:nvSpPr>
        <p:spPr>
          <a:xfrm>
            <a:off x="7356366" y="6755100"/>
            <a:ext cx="893699" cy="102899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/>
          <p:nvPr/>
        </p:nvSpPr>
        <p:spPr>
          <a:xfrm>
            <a:off x="8250311" y="6755100"/>
            <a:ext cx="893699" cy="102899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" name="Shape 56"/>
          <p:cNvSpPr/>
          <p:nvPr/>
        </p:nvSpPr>
        <p:spPr>
          <a:xfrm>
            <a:off x="0" y="6755100"/>
            <a:ext cx="893699" cy="102899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893709" y="6755100"/>
            <a:ext cx="6462600" cy="102899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7356366" y="6755100"/>
            <a:ext cx="893699" cy="102899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8250311" y="6755100"/>
            <a:ext cx="893699" cy="102899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0" y="6755100"/>
            <a:ext cx="893699" cy="102899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893709" y="6755100"/>
            <a:ext cx="6462600" cy="102899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1295400"/>
            <a:ext cx="8228013" cy="1927225"/>
          </a:xfrm>
        </p:spPr>
        <p:txBody>
          <a:bodyPr tIns="0" bIns="0" anchor="b" anchorCtr="0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9" y="3307976"/>
            <a:ext cx="8228013" cy="1066800"/>
          </a:xfrm>
        </p:spPr>
        <p:txBody>
          <a:bodyPr tIns="0" bIns="0"/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3B746FE-8F1B-0441-9B5A-ADBCE7F128FE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89613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5300" y="6356350"/>
            <a:ext cx="533400" cy="365125"/>
          </a:xfrm>
          <a:prstGeom prst="rect">
            <a:avLst/>
          </a:prstGeom>
        </p:spPr>
        <p:txBody>
          <a:bodyPr/>
          <a:lstStyle/>
          <a:p>
            <a:fld id="{07F97125-9930-DD45-8258-D6BEEEA5FAA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292818" y="5804647"/>
            <a:ext cx="36708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837024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3B746FE-8F1B-0441-9B5A-ADBCE7F128FE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89613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5300" y="6356350"/>
            <a:ext cx="533400" cy="365125"/>
          </a:xfrm>
          <a:prstGeom prst="rect">
            <a:avLst/>
          </a:prstGeom>
        </p:spPr>
        <p:txBody>
          <a:bodyPr/>
          <a:lstStyle/>
          <a:p>
            <a:fld id="{07F97125-9930-DD45-8258-D6BEEEA5F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445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1578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1578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3B746FE-8F1B-0441-9B5A-ADBCE7F128FE}" type="datetimeFigureOut">
              <a:rPr lang="en-US" smtClean="0"/>
              <a:t>2/15/18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789613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05300" y="6356350"/>
            <a:ext cx="533400" cy="365125"/>
          </a:xfrm>
          <a:prstGeom prst="rect">
            <a:avLst/>
          </a:prstGeom>
        </p:spPr>
        <p:txBody>
          <a:bodyPr/>
          <a:lstStyle/>
          <a:p>
            <a:fld id="{07F97125-9930-DD45-8258-D6BEEEA5FAA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Shape 65"/>
          <p:cNvSpPr/>
          <p:nvPr userDrawn="1"/>
        </p:nvSpPr>
        <p:spPr>
          <a:xfrm>
            <a:off x="7356366" y="6755100"/>
            <a:ext cx="893699" cy="102899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66"/>
          <p:cNvSpPr/>
          <p:nvPr userDrawn="1"/>
        </p:nvSpPr>
        <p:spPr>
          <a:xfrm>
            <a:off x="8250311" y="6755100"/>
            <a:ext cx="893699" cy="102899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67"/>
          <p:cNvSpPr/>
          <p:nvPr userDrawn="1"/>
        </p:nvSpPr>
        <p:spPr>
          <a:xfrm>
            <a:off x="0" y="6755100"/>
            <a:ext cx="893699" cy="102899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68"/>
          <p:cNvSpPr/>
          <p:nvPr userDrawn="1"/>
        </p:nvSpPr>
        <p:spPr>
          <a:xfrm>
            <a:off x="893709" y="6755100"/>
            <a:ext cx="6462600" cy="102899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7521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93700" y="274650"/>
            <a:ext cx="6462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97ABBC"/>
              </a:buClr>
              <a:buSzPct val="1000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97ABBC"/>
              </a:buClr>
              <a:buSzPct val="1000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97ABBC"/>
              </a:buClr>
              <a:buSzPct val="1000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97ABBC"/>
              </a:buClr>
              <a:buSzPct val="1000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97ABBC"/>
              </a:buClr>
              <a:buSzPct val="1000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97ABBC"/>
              </a:buClr>
              <a:buSzPct val="1000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97ABBC"/>
              </a:buClr>
              <a:buSzPct val="1000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97ABBC"/>
              </a:buClr>
              <a:buSzPct val="1000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97ABBC"/>
              </a:buClr>
              <a:buSzPct val="1000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93700" y="1831450"/>
            <a:ext cx="6462600" cy="473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677480"/>
              </a:buClr>
              <a:buSzPct val="100000"/>
              <a:buFont typeface="Lato"/>
              <a:buChar char="▷"/>
              <a:defRPr sz="30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480"/>
              </a:spcBef>
              <a:buClr>
                <a:srgbClr val="677480"/>
              </a:buClr>
              <a:buSzPct val="100000"/>
              <a:buFont typeface="Lato"/>
              <a:defRPr sz="24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480"/>
              </a:spcBef>
              <a:buClr>
                <a:srgbClr val="677480"/>
              </a:buClr>
              <a:buSzPct val="100000"/>
              <a:buFont typeface="Lato"/>
              <a:defRPr sz="24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360"/>
              </a:spcBef>
              <a:buClr>
                <a:srgbClr val="677480"/>
              </a:buClr>
              <a:buSzPct val="100000"/>
              <a:buFont typeface="Lato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360"/>
              </a:spcBef>
              <a:buClr>
                <a:srgbClr val="677480"/>
              </a:buClr>
              <a:buSzPct val="100000"/>
              <a:buFont typeface="Lato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360"/>
              </a:spcBef>
              <a:buClr>
                <a:srgbClr val="677480"/>
              </a:buClr>
              <a:buSzPct val="100000"/>
              <a:buFont typeface="Lato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360"/>
              </a:spcBef>
              <a:buClr>
                <a:srgbClr val="677480"/>
              </a:buClr>
              <a:buSzPct val="100000"/>
              <a:buFont typeface="Lato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360"/>
              </a:spcBef>
              <a:buClr>
                <a:srgbClr val="677480"/>
              </a:buClr>
              <a:buSzPct val="100000"/>
              <a:buFont typeface="Lato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360"/>
              </a:spcBef>
              <a:buClr>
                <a:srgbClr val="677480"/>
              </a:buClr>
              <a:buSzPct val="100000"/>
              <a:buFont typeface="Lato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  <p:sldLayoutId id="2147483659" r:id="rId6"/>
    <p:sldLayoutId id="2147483660" r:id="rId7"/>
    <p:sldLayoutId id="2147483661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chart" Target="../charts/chart1.xm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chart" Target="../charts/char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chart" Target="../charts/char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2.xml"/><Relationship Id="rId12" Type="http://schemas.microsoft.com/office/2007/relationships/diagramDrawing" Target="../diagrams/drawing2.xm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diagramData" Target="../diagrams/data2.xml"/><Relationship Id="rId9" Type="http://schemas.openxmlformats.org/officeDocument/2006/relationships/diagramLayout" Target="../diagrams/layout2.xml"/><Relationship Id="rId10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1425" y="3785246"/>
            <a:ext cx="6441375" cy="1546500"/>
          </a:xfrm>
        </p:spPr>
        <p:txBody>
          <a:bodyPr/>
          <a:lstStyle/>
          <a:p>
            <a:r>
              <a:rPr lang="en-US" sz="5400" dirty="0" smtClean="0"/>
              <a:t>Mommy </a:t>
            </a:r>
            <a:r>
              <a:rPr lang="en-US" sz="5400" dirty="0"/>
              <a:t>Don’t </a:t>
            </a:r>
            <a:r>
              <a:rPr lang="en-US" sz="5400" dirty="0" smtClean="0"/>
              <a:t>Go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721425" y="4876800"/>
            <a:ext cx="6858000" cy="1676400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  <a:buNone/>
            </a:pPr>
            <a:r>
              <a:rPr lang="en-US" sz="4300" dirty="0"/>
              <a:t>P</a:t>
            </a:r>
            <a:r>
              <a:rPr lang="en-US" sz="4300" dirty="0" smtClean="0"/>
              <a:t>redicting </a:t>
            </a:r>
            <a:r>
              <a:rPr lang="en-US" sz="4300" dirty="0"/>
              <a:t>and preventing </a:t>
            </a:r>
            <a:r>
              <a:rPr lang="en-US" sz="4300" dirty="0" smtClean="0"/>
              <a:t>recidivism </a:t>
            </a:r>
            <a:r>
              <a:rPr lang="en-US" sz="4300" dirty="0"/>
              <a:t>of </a:t>
            </a:r>
            <a:r>
              <a:rPr lang="en-US" sz="4300" dirty="0" smtClean="0"/>
              <a:t>mothers in </a:t>
            </a:r>
            <a:r>
              <a:rPr lang="en-US" sz="4300" dirty="0"/>
              <a:t>the Illinois Criminal Justice </a:t>
            </a:r>
            <a:r>
              <a:rPr lang="en-US" sz="4300" dirty="0" smtClean="0"/>
              <a:t>System</a:t>
            </a:r>
            <a:endParaRPr lang="en-US" sz="4300" dirty="0"/>
          </a:p>
          <a:p>
            <a:pPr>
              <a:lnSpc>
                <a:spcPct val="120000"/>
              </a:lnSpc>
              <a:spcBef>
                <a:spcPts val="1800"/>
              </a:spcBef>
              <a:buNone/>
            </a:pPr>
            <a:r>
              <a:rPr lang="en-US" sz="3400" dirty="0" smtClean="0"/>
              <a:t>Team N4: Markus Kessler, Sybille Louis, Him </a:t>
            </a:r>
            <a:r>
              <a:rPr lang="en-US" sz="3400" dirty="0" err="1" smtClean="0"/>
              <a:t>Mistry</a:t>
            </a:r>
            <a:r>
              <a:rPr lang="en-US" sz="3400" dirty="0" smtClean="0"/>
              <a:t>, and Jessica </a:t>
            </a:r>
            <a:r>
              <a:rPr lang="en-US" sz="3400" dirty="0" err="1" smtClean="0"/>
              <a:t>Raithel</a:t>
            </a:r>
            <a:endParaRPr lang="en-US" sz="3400" dirty="0" smtClean="0"/>
          </a:p>
          <a:p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3459865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562601" y="2743200"/>
            <a:ext cx="2971799" cy="2209800"/>
          </a:xfrm>
        </p:spPr>
        <p:txBody>
          <a:bodyPr/>
          <a:lstStyle/>
          <a:p>
            <a:pPr algn="ctr"/>
            <a:r>
              <a:rPr lang="en-US" sz="3200" dirty="0" smtClean="0"/>
              <a:t>Distribution of Sample</a:t>
            </a:r>
            <a:br>
              <a:rPr lang="en-US" sz="3200" dirty="0" smtClean="0"/>
            </a:br>
            <a:r>
              <a:rPr lang="en-US" sz="3200" dirty="0"/>
              <a:t>=</a:t>
            </a:r>
            <a:r>
              <a:rPr lang="en-US" sz="3200" dirty="0" smtClean="0"/>
              <a:t> </a:t>
            </a:r>
            <a:br>
              <a:rPr lang="en-US" sz="3200" dirty="0" smtClean="0"/>
            </a:br>
            <a:r>
              <a:rPr lang="en-US" sz="3200" dirty="0" smtClean="0"/>
              <a:t>Concentration in Cook County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81600" cy="6705600"/>
          </a:xfrm>
          <a:prstGeom prst="rect">
            <a:avLst/>
          </a:prstGeom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2645606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562601" y="2743200"/>
            <a:ext cx="2971799" cy="2209800"/>
          </a:xfrm>
        </p:spPr>
        <p:txBody>
          <a:bodyPr/>
          <a:lstStyle/>
          <a:p>
            <a:pPr algn="ctr"/>
            <a:r>
              <a:rPr lang="en-US" sz="3200" dirty="0" smtClean="0"/>
              <a:t>Distribution of Social Services</a:t>
            </a:r>
            <a:br>
              <a:rPr lang="en-US" sz="3200" dirty="0" smtClean="0"/>
            </a:br>
            <a:r>
              <a:rPr lang="en-US" sz="3200" dirty="0"/>
              <a:t>=</a:t>
            </a:r>
            <a:r>
              <a:rPr lang="en-US" sz="3200" dirty="0" smtClean="0"/>
              <a:t> </a:t>
            </a:r>
            <a:br>
              <a:rPr lang="en-US" sz="3200" dirty="0" smtClean="0"/>
            </a:br>
            <a:r>
              <a:rPr lang="en-US" sz="3200" dirty="0" smtClean="0"/>
              <a:t>Concentration in Cook County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" y="0"/>
            <a:ext cx="5188850" cy="6714982"/>
          </a:xfrm>
          <a:prstGeom prst="rect">
            <a:avLst/>
          </a:prstGeom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122198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508626" y="2743200"/>
            <a:ext cx="3380194" cy="2209800"/>
          </a:xfrm>
        </p:spPr>
        <p:txBody>
          <a:bodyPr/>
          <a:lstStyle/>
          <a:p>
            <a:pPr algn="ctr"/>
            <a:r>
              <a:rPr lang="en-US" sz="3200" dirty="0" smtClean="0"/>
              <a:t>Distribution of Employers</a:t>
            </a:r>
            <a:br>
              <a:rPr lang="en-US" sz="3200" dirty="0" smtClean="0"/>
            </a:br>
            <a:r>
              <a:rPr lang="en-US" sz="3200" dirty="0" smtClean="0"/>
              <a:t>=</a:t>
            </a:r>
            <a:br>
              <a:rPr lang="en-US" sz="3200" dirty="0" smtClean="0"/>
            </a:br>
            <a:r>
              <a:rPr lang="en-US" sz="3200" dirty="0" smtClean="0"/>
              <a:t>Concentration in Cook County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81600" cy="6705600"/>
          </a:xfrm>
          <a:prstGeom prst="rect">
            <a:avLst/>
          </a:prstGeom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181987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508626" y="2667000"/>
            <a:ext cx="3380194" cy="2209800"/>
          </a:xfrm>
        </p:spPr>
        <p:txBody>
          <a:bodyPr/>
          <a:lstStyle/>
          <a:p>
            <a:pPr algn="ctr"/>
            <a:r>
              <a:rPr lang="en-US" sz="3200" dirty="0" smtClean="0"/>
              <a:t>Distribution of Jobs</a:t>
            </a:r>
            <a:br>
              <a:rPr lang="en-US" sz="3200" dirty="0" smtClean="0"/>
            </a:br>
            <a:r>
              <a:rPr lang="en-US" sz="3200" dirty="0" smtClean="0"/>
              <a:t>=</a:t>
            </a:r>
            <a:br>
              <a:rPr lang="en-US" sz="3200" dirty="0" smtClean="0"/>
            </a:br>
            <a:r>
              <a:rPr lang="en-US" sz="3200" dirty="0" smtClean="0"/>
              <a:t>Concentration in Cook County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81600" cy="6705600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118149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Description of Sample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69677061"/>
              </p:ext>
            </p:extLst>
          </p:nvPr>
        </p:nvGraphicFramePr>
        <p:xfrm>
          <a:off x="762000" y="2133600"/>
          <a:ext cx="7662863" cy="3267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338419" y="6400800"/>
            <a:ext cx="58055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*1.6% of the sample was dropped during some analyses due to other missing data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738887" y="4733027"/>
            <a:ext cx="690113" cy="448573"/>
          </a:xfrm>
          <a:prstGeom prst="straightConnector1">
            <a:avLst/>
          </a:prstGeom>
          <a:ln w="57150"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47800" y="5100935"/>
            <a:ext cx="1224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  <a:latin typeface="Lato"/>
              </a:rPr>
              <a:t>Sample</a:t>
            </a:r>
            <a:endParaRPr lang="en-US" sz="2400" dirty="0">
              <a:solidFill>
                <a:schemeClr val="accent5">
                  <a:lumMod val="75000"/>
                </a:schemeClr>
              </a:solidFill>
              <a:latin typeface="Lato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2498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456964"/>
            <a:ext cx="5334000" cy="1395413"/>
          </a:xfrm>
        </p:spPr>
        <p:txBody>
          <a:bodyPr/>
          <a:lstStyle/>
          <a:p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i="1" dirty="0" smtClean="0"/>
              <a:t>Average Age: 37</a:t>
            </a:r>
            <a:br>
              <a:rPr lang="en-US" sz="3200" i="1" dirty="0" smtClean="0"/>
            </a:br>
            <a:r>
              <a:rPr lang="en-US" sz="3200" i="1" dirty="0" smtClean="0"/>
              <a:t>Race: 52% Black; 42% white; 6% Hispanic</a:t>
            </a:r>
            <a:endParaRPr lang="en-US" sz="3200" i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24" y="204553"/>
            <a:ext cx="2781300" cy="1647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5" name="Char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8191"/>
              </p:ext>
            </p:extLst>
          </p:nvPr>
        </p:nvGraphicFramePr>
        <p:xfrm>
          <a:off x="1143000" y="1905000"/>
          <a:ext cx="6934200" cy="464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425807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700" y="274650"/>
            <a:ext cx="7031100" cy="1143000"/>
          </a:xfrm>
        </p:spPr>
        <p:txBody>
          <a:bodyPr/>
          <a:lstStyle/>
          <a:p>
            <a:pPr algn="ctr"/>
            <a:r>
              <a:rPr lang="en-US" sz="3200" i="1" dirty="0" smtClean="0"/>
              <a:t>More than half (62%) </a:t>
            </a:r>
            <a:br>
              <a:rPr lang="en-US" sz="3200" i="1" dirty="0" smtClean="0"/>
            </a:br>
            <a:r>
              <a:rPr lang="en-US" sz="3200" i="1" dirty="0" smtClean="0"/>
              <a:t>of the women are </a:t>
            </a:r>
            <a:r>
              <a:rPr lang="en-US" sz="3200" i="1" dirty="0"/>
              <a:t>s</a:t>
            </a:r>
            <a:r>
              <a:rPr lang="en-US" sz="3200" i="1" dirty="0" smtClean="0"/>
              <a:t>ingle</a:t>
            </a:r>
            <a:endParaRPr lang="en-US" sz="3200" i="1" dirty="0"/>
          </a:p>
        </p:txBody>
      </p:sp>
      <p:graphicFrame>
        <p:nvGraphicFramePr>
          <p:cNvPr id="4" name="Char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912997"/>
              </p:ext>
            </p:extLst>
          </p:nvPr>
        </p:nvGraphicFramePr>
        <p:xfrm>
          <a:off x="990600" y="1447800"/>
          <a:ext cx="7376583" cy="5048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165947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699" y="274650"/>
            <a:ext cx="7475599" cy="1143000"/>
          </a:xfrm>
        </p:spPr>
        <p:txBody>
          <a:bodyPr/>
          <a:lstStyle/>
          <a:p>
            <a:pPr algn="ctr"/>
            <a:r>
              <a:rPr lang="en-US" sz="3200" i="1" dirty="0" smtClean="0"/>
              <a:t>Less than half of the women (48%) have less than a high school diploma</a:t>
            </a:r>
            <a:endParaRPr lang="en-US" sz="3200" i="1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112" y="1611312"/>
            <a:ext cx="7596187" cy="4560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251901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700" y="274650"/>
            <a:ext cx="7335900" cy="1143000"/>
          </a:xfrm>
        </p:spPr>
        <p:txBody>
          <a:bodyPr/>
          <a:lstStyle/>
          <a:p>
            <a:pPr algn="ctr"/>
            <a:r>
              <a:rPr lang="en-US" sz="3200" i="1" dirty="0" smtClean="0"/>
              <a:t>42% of women are being held for the longest crime category (Class 4) </a:t>
            </a:r>
            <a:endParaRPr lang="en-US" sz="3200" i="1" dirty="0"/>
          </a:p>
        </p:txBody>
      </p:sp>
      <p:graphicFrame>
        <p:nvGraphicFramePr>
          <p:cNvPr id="4" name="Char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08860"/>
              </p:ext>
            </p:extLst>
          </p:nvPr>
        </p:nvGraphicFramePr>
        <p:xfrm>
          <a:off x="914400" y="1447800"/>
          <a:ext cx="7605183" cy="5048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270577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699" y="274650"/>
            <a:ext cx="7359711" cy="1143000"/>
          </a:xfrm>
        </p:spPr>
        <p:txBody>
          <a:bodyPr/>
          <a:lstStyle/>
          <a:p>
            <a:pPr algn="ctr"/>
            <a:r>
              <a:rPr lang="en-US" sz="2800" i="1" dirty="0" smtClean="0"/>
              <a:t>Non-recidivists earn more wages than recidivists across main race categories</a:t>
            </a:r>
            <a:endParaRPr lang="en-US" sz="2800" i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948" y="1600200"/>
            <a:ext cx="7383463" cy="4786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218666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76400"/>
            <a:ext cx="7772400" cy="1546500"/>
          </a:xfrm>
        </p:spPr>
        <p:txBody>
          <a:bodyPr/>
          <a:lstStyle/>
          <a:p>
            <a:r>
              <a:rPr lang="en-US" sz="5400" dirty="0" smtClean="0"/>
              <a:t>Research Question 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685800" y="3352800"/>
            <a:ext cx="7772400" cy="1676400"/>
          </a:xfrm>
        </p:spPr>
        <p:txBody>
          <a:bodyPr>
            <a:normAutofit fontScale="55000" lnSpcReduction="20000"/>
          </a:bodyPr>
          <a:lstStyle/>
          <a:p>
            <a:pPr algn="ctr">
              <a:lnSpc>
                <a:spcPct val="120000"/>
              </a:lnSpc>
              <a:buNone/>
            </a:pPr>
            <a:r>
              <a:rPr lang="en-US" sz="5800" dirty="0" smtClean="0"/>
              <a:t>What </a:t>
            </a:r>
            <a:r>
              <a:rPr lang="en-US" sz="5800" dirty="0"/>
              <a:t>are </a:t>
            </a:r>
            <a:r>
              <a:rPr lang="en-US" sz="5800" dirty="0" smtClean="0"/>
              <a:t>the predictors of mothers in Illinois re-entering </a:t>
            </a:r>
            <a:r>
              <a:rPr lang="en-US" sz="5800" dirty="0"/>
              <a:t>the criminal justice </a:t>
            </a:r>
            <a:r>
              <a:rPr lang="en-US" sz="5800" dirty="0" smtClean="0"/>
              <a:t>system after exit?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3412853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Machine Learning: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§"/>
            </a:pPr>
            <a:r>
              <a:rPr lang="en-US" dirty="0" smtClean="0"/>
              <a:t>Assessed and fit models based on recursive feature elimination (RFE)</a:t>
            </a:r>
          </a:p>
          <a:p>
            <a:pPr marL="800100" lvl="2" indent="-34290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ü"/>
            </a:pPr>
            <a:r>
              <a:rPr lang="en-US" dirty="0" smtClean="0"/>
              <a:t>Chose the optimal number of features and which features to include</a:t>
            </a:r>
          </a:p>
          <a:p>
            <a:pPr marL="800100" lvl="2" indent="-342900">
              <a:lnSpc>
                <a:spcPct val="120000"/>
              </a:lnSpc>
              <a:spcAft>
                <a:spcPts val="1200"/>
              </a:spcAft>
              <a:buFont typeface="Wingdings" pitchFamily="2" charset="2"/>
              <a:buChar char="ü"/>
            </a:pPr>
            <a:r>
              <a:rPr lang="en-US" dirty="0" smtClean="0"/>
              <a:t>Compared models using the area under the curve (AUC) measure</a:t>
            </a:r>
          </a:p>
          <a:p>
            <a:pPr marL="457200" indent="-457200">
              <a:lnSpc>
                <a:spcPct val="120000"/>
              </a:lnSpc>
              <a:spcAft>
                <a:spcPts val="1200"/>
              </a:spcAft>
              <a:buFont typeface="Wingdings" pitchFamily="2" charset="2"/>
              <a:buChar char="§"/>
            </a:pPr>
            <a:r>
              <a:rPr lang="en-US" dirty="0" smtClean="0"/>
              <a:t>Once the type of model was chosen, compared models with just individual characteristics and individual + neighborhood level characteristics using RFE and assessing with AUC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148382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9800" y="274650"/>
            <a:ext cx="6462600" cy="1143000"/>
          </a:xfrm>
        </p:spPr>
        <p:txBody>
          <a:bodyPr/>
          <a:lstStyle/>
          <a:p>
            <a:pPr algn="ctr"/>
            <a:r>
              <a:rPr lang="en-US" i="1" dirty="0" smtClean="0"/>
              <a:t>Logistic regression </a:t>
            </a:r>
            <a:br>
              <a:rPr lang="en-US" i="1" dirty="0" smtClean="0"/>
            </a:br>
            <a:r>
              <a:rPr lang="en-US" i="1" dirty="0" smtClean="0"/>
              <a:t>performed best for AUC</a:t>
            </a:r>
            <a:endParaRPr lang="en-US" i="1" dirty="0"/>
          </a:p>
        </p:txBody>
      </p:sp>
      <p:pic>
        <p:nvPicPr>
          <p:cNvPr id="1026" name="Picture 2" descr="C:\Users\CIDI\Documents\project_n4_export\Output\auc_plot_model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62725"/>
            <a:ext cx="7374576" cy="516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38608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700" y="274650"/>
            <a:ext cx="7564500" cy="1143000"/>
          </a:xfrm>
        </p:spPr>
        <p:txBody>
          <a:bodyPr/>
          <a:lstStyle/>
          <a:p>
            <a:pPr algn="ctr"/>
            <a:r>
              <a:rPr lang="en-US" sz="2800" i="1" dirty="0" smtClean="0"/>
              <a:t>Neighborhood features had more explanatory power than individual features</a:t>
            </a:r>
            <a:endParaRPr lang="en-US" sz="2800" i="1" dirty="0"/>
          </a:p>
        </p:txBody>
      </p:sp>
      <p:pic>
        <p:nvPicPr>
          <p:cNvPr id="2050" name="Picture 2" descr="C:\Users\CIDI\Documents\project_n4_export\Output\auc_ch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399" y="1371600"/>
            <a:ext cx="7391401" cy="5256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224023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699" y="609600"/>
            <a:ext cx="7356365" cy="1143000"/>
          </a:xfrm>
        </p:spPr>
        <p:txBody>
          <a:bodyPr/>
          <a:lstStyle/>
          <a:p>
            <a:pPr algn="ctr"/>
            <a:r>
              <a:rPr lang="en-US" sz="4000" i="1" dirty="0" smtClean="0"/>
              <a:t>Recall is most informative due to low occurrence of recidivism</a:t>
            </a:r>
            <a:endParaRPr lang="en-US" sz="4000" i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4435219"/>
              </p:ext>
            </p:extLst>
          </p:nvPr>
        </p:nvGraphicFramePr>
        <p:xfrm>
          <a:off x="1371600" y="2057400"/>
          <a:ext cx="6035040" cy="4023360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011680"/>
                <a:gridCol w="2011680"/>
                <a:gridCol w="2011680"/>
              </a:tblGrid>
              <a:tr h="100584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Individual Only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Individual + Neighborhood</a:t>
                      </a:r>
                      <a:endParaRPr lang="en-US" sz="1800" dirty="0"/>
                    </a:p>
                  </a:txBody>
                  <a:tcPr anchor="ctr"/>
                </a:tc>
              </a:tr>
              <a:tr h="1005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Accuracy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0.92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0.92</a:t>
                      </a:r>
                      <a:endParaRPr lang="en-US" sz="1800" dirty="0"/>
                    </a:p>
                  </a:txBody>
                  <a:tcPr anchor="ctr"/>
                </a:tc>
              </a:tr>
              <a:tr h="1005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Recall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0.38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0.39</a:t>
                      </a:r>
                      <a:endParaRPr lang="en-US" sz="1800" dirty="0"/>
                    </a:p>
                  </a:txBody>
                  <a:tcPr anchor="ctr"/>
                </a:tc>
              </a:tr>
              <a:tr h="1005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Precision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0.99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0.94</a:t>
                      </a:r>
                      <a:endParaRPr lang="en-US" sz="18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193878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700" y="228600"/>
            <a:ext cx="7640700" cy="1143000"/>
          </a:xfrm>
        </p:spPr>
        <p:txBody>
          <a:bodyPr/>
          <a:lstStyle/>
          <a:p>
            <a:pPr algn="ctr"/>
            <a:r>
              <a:rPr lang="en-US" sz="3600" dirty="0" smtClean="0"/>
              <a:t>Top Features from Individual + Neighborhood Model</a:t>
            </a:r>
            <a:endParaRPr lang="en-US" sz="3600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5181600" y="1371600"/>
            <a:ext cx="3657600" cy="5181600"/>
          </a:xfrm>
        </p:spPr>
        <p:txBody>
          <a:bodyPr>
            <a:normAutofit fontScale="32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4300" b="1" dirty="0" smtClean="0"/>
              <a:t>Neighborhood Features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Employers Missing Industry in Zip Code (+)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 smtClean="0"/>
              <a:t>Number </a:t>
            </a:r>
            <a:r>
              <a:rPr lang="en-US" sz="3700" dirty="0"/>
              <a:t>of Wholesale Trade Employers in Zip </a:t>
            </a:r>
            <a:r>
              <a:rPr lang="en-US" sz="3700" dirty="0" smtClean="0"/>
              <a:t>Code (-)</a:t>
            </a:r>
            <a:endParaRPr lang="en-US" sz="3700" dirty="0"/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Real Estate Employers in Zip </a:t>
            </a:r>
            <a:r>
              <a:rPr lang="en-US" sz="3700" dirty="0" smtClean="0"/>
              <a:t>Code (-)</a:t>
            </a:r>
            <a:endParaRPr lang="en-US" sz="3700" dirty="0"/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 smtClean="0"/>
              <a:t>Number </a:t>
            </a:r>
            <a:r>
              <a:rPr lang="en-US" sz="3700" dirty="0"/>
              <a:t>of Detox Centers in Zip Code (+) 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Administrative/Support/Waste </a:t>
            </a:r>
            <a:r>
              <a:rPr lang="en-US" sz="3700" dirty="0" smtClean="0"/>
              <a:t>Management/ Remediation </a:t>
            </a:r>
            <a:r>
              <a:rPr lang="en-US" sz="3700" dirty="0"/>
              <a:t>Services Employers in Zip </a:t>
            </a:r>
            <a:r>
              <a:rPr lang="en-US" sz="3700" dirty="0" smtClean="0"/>
              <a:t>Code (-)</a:t>
            </a:r>
            <a:endParaRPr lang="en-US" sz="3700" dirty="0"/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</a:t>
            </a:r>
            <a:r>
              <a:rPr lang="en-US" sz="3700" dirty="0" smtClean="0"/>
              <a:t>Accommodations/Food </a:t>
            </a:r>
            <a:r>
              <a:rPr lang="en-US" sz="3700" dirty="0"/>
              <a:t>Employers in Zip </a:t>
            </a:r>
            <a:r>
              <a:rPr lang="en-US" sz="3700" dirty="0" smtClean="0"/>
              <a:t>Code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Arts, Recreation, and Entertainment Employers in Zip Code </a:t>
            </a:r>
            <a:r>
              <a:rPr lang="en-US" sz="3700" dirty="0" smtClean="0"/>
              <a:t>(+)</a:t>
            </a:r>
            <a:endParaRPr lang="en-US" sz="3700" dirty="0"/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Public Administration Employers in Zip </a:t>
            </a:r>
            <a:r>
              <a:rPr lang="en-US" sz="3700" dirty="0" smtClean="0"/>
              <a:t>Code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Finance Employers in Zip Code (+)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Other Employers in Zip Code (+)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Education Employers in Zip Code (+)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Transportation and Warehouse Employers in Zip Code </a:t>
            </a:r>
            <a:r>
              <a:rPr lang="en-US" sz="3700" dirty="0" smtClean="0"/>
              <a:t>(+)</a:t>
            </a:r>
            <a:endParaRPr lang="en-US" sz="3700" dirty="0"/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 smtClean="0"/>
              <a:t>Percent </a:t>
            </a:r>
            <a:r>
              <a:rPr lang="en-US" sz="3700" dirty="0"/>
              <a:t>of Population who is White in Zip </a:t>
            </a:r>
            <a:r>
              <a:rPr lang="en-US" sz="3700" dirty="0" smtClean="0"/>
              <a:t>Code (-)</a:t>
            </a:r>
            <a:endParaRPr lang="en-US" sz="3700" dirty="0"/>
          </a:p>
          <a:p>
            <a:endParaRPr lang="en-US" dirty="0"/>
          </a:p>
        </p:txBody>
      </p:sp>
      <p:sp>
        <p:nvSpPr>
          <p:cNvPr id="8" name="Content Placeholder 4"/>
          <p:cNvSpPr txBox="1">
            <a:spLocks/>
          </p:cNvSpPr>
          <p:nvPr/>
        </p:nvSpPr>
        <p:spPr>
          <a:xfrm>
            <a:off x="304800" y="1371600"/>
            <a:ext cx="4724400" cy="167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1946275" marR="0" lvl="5" indent="-2349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6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2173288" marR="0" lvl="6" indent="-2349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6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2398713" marR="0" lvl="7" indent="-2349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6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2625725" marR="0" lvl="8" indent="-2349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6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Lato"/>
              <a:buNone/>
            </a:pPr>
            <a:r>
              <a:rPr lang="en-US" sz="1400" b="1" dirty="0" smtClean="0"/>
              <a:t>Employment-related Features</a:t>
            </a:r>
          </a:p>
          <a:p>
            <a:pPr marL="285750" indent="-285750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Average Wages per Quarter in the Community (2 </a:t>
            </a:r>
            <a:r>
              <a:rPr lang="en-US" sz="1200" dirty="0" err="1"/>
              <a:t>yr</a:t>
            </a:r>
            <a:r>
              <a:rPr lang="en-US" sz="1200" dirty="0"/>
              <a:t>) </a:t>
            </a:r>
            <a:r>
              <a:rPr lang="en-US" sz="1200" dirty="0" smtClean="0"/>
              <a:t>(+)</a:t>
            </a:r>
          </a:p>
          <a:p>
            <a:pPr marL="285750" indent="-285750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Average Wages per Quarter in the Community (1yr) </a:t>
            </a:r>
            <a:r>
              <a:rPr lang="en-US" sz="1200" dirty="0" smtClean="0"/>
              <a:t>(+)</a:t>
            </a:r>
          </a:p>
          <a:p>
            <a:pPr marL="285750" indent="-285750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Total Wages (1 </a:t>
            </a:r>
            <a:r>
              <a:rPr lang="en-US" sz="1200" dirty="0" err="1"/>
              <a:t>yr</a:t>
            </a:r>
            <a:r>
              <a:rPr lang="en-US" sz="1200" dirty="0"/>
              <a:t>) </a:t>
            </a:r>
            <a:r>
              <a:rPr lang="en-US" sz="1200" dirty="0" smtClean="0"/>
              <a:t>(-)</a:t>
            </a:r>
          </a:p>
          <a:p>
            <a:pPr marL="285750" indent="-285750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Total Wages (2 </a:t>
            </a:r>
            <a:r>
              <a:rPr lang="en-US" sz="1200" dirty="0" err="1"/>
              <a:t>yrs</a:t>
            </a:r>
            <a:r>
              <a:rPr lang="en-US" sz="1200" dirty="0"/>
              <a:t>) </a:t>
            </a:r>
            <a:r>
              <a:rPr lang="en-US" sz="1200" dirty="0" smtClean="0"/>
              <a:t>(-)</a:t>
            </a:r>
          </a:p>
          <a:p>
            <a:pPr marL="287338" indent="-287338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Average Number of Jobs per </a:t>
            </a:r>
            <a:r>
              <a:rPr lang="en-US" sz="1200" dirty="0" err="1"/>
              <a:t>Qtr</a:t>
            </a:r>
            <a:r>
              <a:rPr lang="en-US" sz="1200" dirty="0"/>
              <a:t> in Community (2 </a:t>
            </a:r>
            <a:r>
              <a:rPr lang="en-US" sz="1200" dirty="0" err="1"/>
              <a:t>yr</a:t>
            </a:r>
            <a:r>
              <a:rPr lang="en-US" sz="1200" dirty="0"/>
              <a:t>) (-)</a:t>
            </a:r>
          </a:p>
          <a:p>
            <a:pPr marL="287338" indent="-287338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Percent of </a:t>
            </a:r>
            <a:r>
              <a:rPr lang="en-US" sz="1200" dirty="0" err="1"/>
              <a:t>Qtrs</a:t>
            </a:r>
            <a:r>
              <a:rPr lang="en-US" sz="1200" dirty="0"/>
              <a:t> in the Community Spent Employed (2 </a:t>
            </a:r>
            <a:r>
              <a:rPr lang="en-US" sz="1200" dirty="0" err="1"/>
              <a:t>yr</a:t>
            </a:r>
            <a:r>
              <a:rPr lang="en-US" sz="1200" dirty="0"/>
              <a:t>) (-)</a:t>
            </a:r>
          </a:p>
          <a:p>
            <a:pPr>
              <a:lnSpc>
                <a:spcPct val="120000"/>
              </a:lnSpc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11888" y="2895600"/>
            <a:ext cx="4717312" cy="3962400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 smtClean="0"/>
              <a:t>DOC-related Features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Age at Exit (-)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Race: White (+)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Exit Quarter (-)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Citizen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High School Education or Higher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Number of Kids (-)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 smtClean="0"/>
              <a:t>Number </a:t>
            </a:r>
            <a:r>
              <a:rPr lang="en-US" sz="1200" dirty="0"/>
              <a:t>of </a:t>
            </a:r>
            <a:r>
              <a:rPr lang="en-US" sz="1200" dirty="0" smtClean="0"/>
              <a:t>Incarcerations (+)</a:t>
            </a:r>
            <a:endParaRPr lang="en-US" sz="1200" dirty="0"/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Number of Incarcerations in </a:t>
            </a:r>
            <a:r>
              <a:rPr lang="en-US" sz="1200" dirty="0" smtClean="0"/>
              <a:t>Illinois (+)</a:t>
            </a:r>
            <a:endParaRPr lang="en-US" sz="1200" dirty="0"/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Length of Current Incarceration (-)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 smtClean="0"/>
              <a:t>Holding </a:t>
            </a:r>
            <a:r>
              <a:rPr lang="en-US" sz="1200" dirty="0"/>
              <a:t>Charge Class </a:t>
            </a:r>
            <a:r>
              <a:rPr lang="en-US" sz="1200" dirty="0" smtClean="0"/>
              <a:t>4 (+)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Holding Charge Class 2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Holding Charge Class 1 (-)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 smtClean="0"/>
              <a:t>Drug </a:t>
            </a:r>
            <a:r>
              <a:rPr lang="en-US" sz="1200" dirty="0"/>
              <a:t>Use: </a:t>
            </a:r>
            <a:r>
              <a:rPr lang="en-US" sz="1200" dirty="0" smtClean="0"/>
              <a:t>Heroin (+)</a:t>
            </a:r>
            <a:endParaRPr lang="en-US" sz="1200" dirty="0"/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Sex Offender </a:t>
            </a:r>
            <a:r>
              <a:rPr lang="en-US" sz="1200" dirty="0" smtClean="0"/>
              <a:t>Status (+)</a:t>
            </a:r>
            <a:endParaRPr lang="en-US" sz="1200" dirty="0"/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 smtClean="0"/>
              <a:t>Admission </a:t>
            </a:r>
            <a:r>
              <a:rPr lang="en-US" sz="1200" dirty="0"/>
              <a:t>Directly from Court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 smtClean="0"/>
              <a:t>Exit </a:t>
            </a:r>
            <a:r>
              <a:rPr lang="en-US" sz="1200" dirty="0"/>
              <a:t>Type: Released to Supervision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217037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700" y="228600"/>
            <a:ext cx="7640700" cy="1143000"/>
          </a:xfrm>
        </p:spPr>
        <p:txBody>
          <a:bodyPr/>
          <a:lstStyle/>
          <a:p>
            <a:pPr algn="ctr"/>
            <a:r>
              <a:rPr lang="en-US" sz="3600" dirty="0" smtClean="0"/>
              <a:t>Top Features from Individual + Neighborhood Model</a:t>
            </a:r>
            <a:endParaRPr lang="en-US" sz="3600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5181600" y="1371600"/>
            <a:ext cx="3657600" cy="5181600"/>
          </a:xfrm>
        </p:spPr>
        <p:txBody>
          <a:bodyPr>
            <a:normAutofit fontScale="32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4300" b="1" dirty="0" smtClean="0"/>
              <a:t>Neighborhood Features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Employers Missing Industry in Zip Code (+)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 smtClean="0"/>
              <a:t>Number </a:t>
            </a:r>
            <a:r>
              <a:rPr lang="en-US" sz="3700" dirty="0"/>
              <a:t>of Wholesale Trade Employers in Zip </a:t>
            </a:r>
            <a:r>
              <a:rPr lang="en-US" sz="3700" dirty="0" smtClean="0"/>
              <a:t>Code (-)</a:t>
            </a:r>
            <a:endParaRPr lang="en-US" sz="3700" dirty="0"/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Real Estate Employers in Zip </a:t>
            </a:r>
            <a:r>
              <a:rPr lang="en-US" sz="3700" dirty="0" smtClean="0"/>
              <a:t>Code (-)</a:t>
            </a:r>
            <a:endParaRPr lang="en-US" sz="3700" dirty="0"/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 smtClean="0"/>
              <a:t>Number </a:t>
            </a:r>
            <a:r>
              <a:rPr lang="en-US" sz="3700" dirty="0"/>
              <a:t>of Detox Centers in Zip Code (+) 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Administrative/Support/Waste </a:t>
            </a:r>
            <a:r>
              <a:rPr lang="en-US" sz="3700" dirty="0" smtClean="0"/>
              <a:t>Management/ Remediation </a:t>
            </a:r>
            <a:r>
              <a:rPr lang="en-US" sz="3700" dirty="0"/>
              <a:t>Services Employers in Zip </a:t>
            </a:r>
            <a:r>
              <a:rPr lang="en-US" sz="3700" dirty="0" smtClean="0"/>
              <a:t>Code (-)</a:t>
            </a:r>
            <a:endParaRPr lang="en-US" sz="3700" dirty="0"/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</a:t>
            </a:r>
            <a:r>
              <a:rPr lang="en-US" sz="3700" dirty="0" smtClean="0"/>
              <a:t>Accommodations/Food </a:t>
            </a:r>
            <a:r>
              <a:rPr lang="en-US" sz="3700" dirty="0"/>
              <a:t>Employers in Zip </a:t>
            </a:r>
            <a:r>
              <a:rPr lang="en-US" sz="3700" dirty="0" smtClean="0"/>
              <a:t>Code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Arts, Recreation, and Entertainment Employers in Zip Code </a:t>
            </a:r>
            <a:r>
              <a:rPr lang="en-US" sz="3700" dirty="0" smtClean="0"/>
              <a:t>(+)</a:t>
            </a:r>
            <a:endParaRPr lang="en-US" sz="3700" dirty="0"/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Public Administration Employers in Zip </a:t>
            </a:r>
            <a:r>
              <a:rPr lang="en-US" sz="3700" dirty="0" smtClean="0"/>
              <a:t>Code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Finance Employers in Zip Code (+)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Other Employers in Zip Code (+)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Education Employers in Zip Code (+)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/>
              <a:t>Number of Transportation and Warehouse Employers in Zip Code </a:t>
            </a:r>
            <a:r>
              <a:rPr lang="en-US" sz="3700" dirty="0" smtClean="0"/>
              <a:t>(+)</a:t>
            </a:r>
            <a:endParaRPr lang="en-US" sz="3700" dirty="0"/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3700" dirty="0" smtClean="0">
                <a:solidFill>
                  <a:schemeClr val="accent1"/>
                </a:solidFill>
              </a:rPr>
              <a:t>Percent </a:t>
            </a:r>
            <a:r>
              <a:rPr lang="en-US" sz="3700" dirty="0">
                <a:solidFill>
                  <a:schemeClr val="accent1"/>
                </a:solidFill>
              </a:rPr>
              <a:t>of Population who is White in Zip </a:t>
            </a:r>
            <a:r>
              <a:rPr lang="en-US" sz="3700" dirty="0" smtClean="0">
                <a:solidFill>
                  <a:schemeClr val="accent1"/>
                </a:solidFill>
              </a:rPr>
              <a:t>Code (-)</a:t>
            </a:r>
            <a:endParaRPr lang="en-US" sz="3700" dirty="0">
              <a:solidFill>
                <a:schemeClr val="accent1"/>
              </a:solidFill>
            </a:endParaRPr>
          </a:p>
          <a:p>
            <a:endParaRPr lang="en-US" dirty="0"/>
          </a:p>
        </p:txBody>
      </p:sp>
      <p:sp>
        <p:nvSpPr>
          <p:cNvPr id="8" name="Content Placeholder 4"/>
          <p:cNvSpPr txBox="1">
            <a:spLocks/>
          </p:cNvSpPr>
          <p:nvPr/>
        </p:nvSpPr>
        <p:spPr>
          <a:xfrm>
            <a:off x="304800" y="1371600"/>
            <a:ext cx="4724400" cy="167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1946275" marR="0" lvl="5" indent="-2349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6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2173288" marR="0" lvl="6" indent="-2349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6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2398713" marR="0" lvl="7" indent="-2349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6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2625725" marR="0" lvl="8" indent="-2349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6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  <a:buFont typeface="Lato"/>
              <a:buNone/>
            </a:pPr>
            <a:r>
              <a:rPr lang="en-US" sz="1400" b="1" dirty="0" smtClean="0"/>
              <a:t>Employment-related Features</a:t>
            </a:r>
          </a:p>
          <a:p>
            <a:pPr marL="285750" indent="-285750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Average Wages per Quarter in the Community (2 </a:t>
            </a:r>
            <a:r>
              <a:rPr lang="en-US" sz="1200" dirty="0" err="1"/>
              <a:t>yr</a:t>
            </a:r>
            <a:r>
              <a:rPr lang="en-US" sz="1200" dirty="0"/>
              <a:t>) </a:t>
            </a:r>
            <a:r>
              <a:rPr lang="en-US" sz="1200" dirty="0" smtClean="0"/>
              <a:t>(+)</a:t>
            </a:r>
          </a:p>
          <a:p>
            <a:pPr marL="285750" indent="-285750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Average Wages per Quarter in the Community (1yr) </a:t>
            </a:r>
            <a:r>
              <a:rPr lang="en-US" sz="1200" dirty="0" smtClean="0"/>
              <a:t>(+)</a:t>
            </a:r>
          </a:p>
          <a:p>
            <a:pPr marL="285750" indent="-285750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Total Wages (1 </a:t>
            </a:r>
            <a:r>
              <a:rPr lang="en-US" sz="1200" dirty="0" err="1"/>
              <a:t>yr</a:t>
            </a:r>
            <a:r>
              <a:rPr lang="en-US" sz="1200" dirty="0"/>
              <a:t>) </a:t>
            </a:r>
            <a:r>
              <a:rPr lang="en-US" sz="1200" dirty="0" smtClean="0"/>
              <a:t>(-)</a:t>
            </a:r>
          </a:p>
          <a:p>
            <a:pPr marL="285750" indent="-285750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Total Wages (2 </a:t>
            </a:r>
            <a:r>
              <a:rPr lang="en-US" sz="1200" dirty="0" err="1"/>
              <a:t>yrs</a:t>
            </a:r>
            <a:r>
              <a:rPr lang="en-US" sz="1200" dirty="0"/>
              <a:t>) </a:t>
            </a:r>
            <a:r>
              <a:rPr lang="en-US" sz="1200" dirty="0" smtClean="0"/>
              <a:t>(-)</a:t>
            </a:r>
          </a:p>
          <a:p>
            <a:pPr marL="287338" indent="-287338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Average Number of Jobs per </a:t>
            </a:r>
            <a:r>
              <a:rPr lang="en-US" sz="1200" dirty="0" err="1"/>
              <a:t>Qtr</a:t>
            </a:r>
            <a:r>
              <a:rPr lang="en-US" sz="1200" dirty="0"/>
              <a:t> in Community (2 </a:t>
            </a:r>
            <a:r>
              <a:rPr lang="en-US" sz="1200" dirty="0" err="1"/>
              <a:t>yr</a:t>
            </a:r>
            <a:r>
              <a:rPr lang="en-US" sz="1200" dirty="0"/>
              <a:t>) (-)</a:t>
            </a:r>
          </a:p>
          <a:p>
            <a:pPr marL="287338" indent="-287338"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>
                <a:solidFill>
                  <a:schemeClr val="accent1"/>
                </a:solidFill>
              </a:rPr>
              <a:t>Percent of </a:t>
            </a:r>
            <a:r>
              <a:rPr lang="en-US" sz="1200" dirty="0" err="1">
                <a:solidFill>
                  <a:schemeClr val="accent1"/>
                </a:solidFill>
              </a:rPr>
              <a:t>Qtrs</a:t>
            </a:r>
            <a:r>
              <a:rPr lang="en-US" sz="1200" dirty="0">
                <a:solidFill>
                  <a:schemeClr val="accent1"/>
                </a:solidFill>
              </a:rPr>
              <a:t> in the Community Spent Employed (2 </a:t>
            </a:r>
            <a:r>
              <a:rPr lang="en-US" sz="1200" dirty="0" err="1">
                <a:solidFill>
                  <a:schemeClr val="accent1"/>
                </a:solidFill>
              </a:rPr>
              <a:t>yr</a:t>
            </a:r>
            <a:r>
              <a:rPr lang="en-US" sz="1200" dirty="0">
                <a:solidFill>
                  <a:schemeClr val="accent1"/>
                </a:solidFill>
              </a:rPr>
              <a:t>) (-)</a:t>
            </a:r>
          </a:p>
          <a:p>
            <a:pPr>
              <a:lnSpc>
                <a:spcPct val="120000"/>
              </a:lnSpc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11888" y="2895600"/>
            <a:ext cx="4717312" cy="3962400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b="1" dirty="0" smtClean="0"/>
              <a:t>DOC-related Features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Age at Exit (-)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Race: White (+)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Exit Quarter (-)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Citizen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High School Education or Higher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Number of Kids (-)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 smtClean="0"/>
              <a:t>Number </a:t>
            </a:r>
            <a:r>
              <a:rPr lang="en-US" sz="1200" dirty="0"/>
              <a:t>of </a:t>
            </a:r>
            <a:r>
              <a:rPr lang="en-US" sz="1200" dirty="0" smtClean="0"/>
              <a:t>Incarcerations (+)</a:t>
            </a:r>
            <a:endParaRPr lang="en-US" sz="1200" dirty="0"/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Number of Incarcerations in </a:t>
            </a:r>
            <a:r>
              <a:rPr lang="en-US" sz="1200" dirty="0" smtClean="0"/>
              <a:t>Illinois (+)</a:t>
            </a:r>
            <a:endParaRPr lang="en-US" sz="1200" dirty="0"/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>
                <a:solidFill>
                  <a:schemeClr val="accent1"/>
                </a:solidFill>
              </a:rPr>
              <a:t>Length of Current Incarceration (-)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 smtClean="0"/>
              <a:t>Holding </a:t>
            </a:r>
            <a:r>
              <a:rPr lang="en-US" sz="1200" dirty="0"/>
              <a:t>Charge Class </a:t>
            </a:r>
            <a:r>
              <a:rPr lang="en-US" sz="1200" dirty="0" smtClean="0"/>
              <a:t>4 (+)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Holding Charge Class 2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/>
              <a:t>Holding Charge Class 1 (-)</a:t>
            </a: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 smtClean="0"/>
              <a:t>Drug </a:t>
            </a:r>
            <a:r>
              <a:rPr lang="en-US" sz="1200" dirty="0"/>
              <a:t>Use: </a:t>
            </a:r>
            <a:r>
              <a:rPr lang="en-US" sz="1200" dirty="0" smtClean="0"/>
              <a:t>Heroin (+)</a:t>
            </a:r>
            <a:endParaRPr lang="en-US" sz="1200" dirty="0"/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>
                <a:solidFill>
                  <a:schemeClr val="accent1"/>
                </a:solidFill>
              </a:rPr>
              <a:t>Sex Offender </a:t>
            </a:r>
            <a:r>
              <a:rPr lang="en-US" sz="1200" dirty="0" smtClean="0">
                <a:solidFill>
                  <a:schemeClr val="accent1"/>
                </a:solidFill>
              </a:rPr>
              <a:t>Status </a:t>
            </a:r>
            <a:r>
              <a:rPr lang="en-US" sz="1200" dirty="0" smtClean="0"/>
              <a:t>(+)</a:t>
            </a:r>
            <a:endParaRPr lang="en-US" sz="1200" dirty="0">
              <a:solidFill>
                <a:schemeClr val="accent1"/>
              </a:solidFill>
            </a:endParaRP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 smtClean="0">
                <a:solidFill>
                  <a:schemeClr val="accent1"/>
                </a:solidFill>
              </a:rPr>
              <a:t>Admission </a:t>
            </a:r>
            <a:r>
              <a:rPr lang="en-US" sz="1200" dirty="0">
                <a:solidFill>
                  <a:schemeClr val="accent1"/>
                </a:solidFill>
              </a:rPr>
              <a:t>Directly from Court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US" sz="1200" dirty="0" smtClean="0"/>
              <a:t>Exit </a:t>
            </a:r>
            <a:r>
              <a:rPr lang="en-US" sz="1200" dirty="0"/>
              <a:t>Type: Released to Supervision (-)</a:t>
            </a:r>
          </a:p>
          <a:p>
            <a:pPr marL="287338" indent="-287338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2668959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699" y="152400"/>
            <a:ext cx="7356365" cy="1143000"/>
          </a:xfrm>
        </p:spPr>
        <p:txBody>
          <a:bodyPr/>
          <a:lstStyle/>
          <a:p>
            <a:r>
              <a:rPr lang="en-US" dirty="0" smtClean="0"/>
              <a:t>Caveats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93699" y="1524000"/>
            <a:ext cx="7356611" cy="487680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spcAft>
                <a:spcPts val="1200"/>
              </a:spcAft>
              <a:buNone/>
            </a:pPr>
            <a:r>
              <a:rPr lang="en-US" dirty="0" smtClean="0"/>
              <a:t>DOC/Parole data </a:t>
            </a:r>
          </a:p>
          <a:p>
            <a:pPr marL="693738" lvl="1" indent="-342900">
              <a:lnSpc>
                <a:spcPct val="120000"/>
              </a:lnSpc>
              <a:buFont typeface="Wingdings" pitchFamily="2" charset="2"/>
              <a:buChar char="§"/>
            </a:pPr>
            <a:r>
              <a:rPr lang="en-US" dirty="0" smtClean="0"/>
              <a:t>Missing data, especially zip codes</a:t>
            </a:r>
          </a:p>
          <a:p>
            <a:pPr marL="693738" lvl="1" indent="-342900">
              <a:lnSpc>
                <a:spcPct val="120000"/>
              </a:lnSpc>
              <a:buFont typeface="Wingdings" pitchFamily="2" charset="2"/>
              <a:buChar char="§"/>
            </a:pPr>
            <a:r>
              <a:rPr lang="en-US" dirty="0" smtClean="0"/>
              <a:t>Accuracy of addresses </a:t>
            </a:r>
          </a:p>
          <a:p>
            <a:pPr marL="693738" lvl="1" indent="-342900">
              <a:lnSpc>
                <a:spcPct val="120000"/>
              </a:lnSpc>
              <a:buFont typeface="Wingdings" pitchFamily="2" charset="2"/>
              <a:buChar char="§"/>
            </a:pPr>
            <a:r>
              <a:rPr lang="en-US" dirty="0" smtClean="0"/>
              <a:t>Some relevant data not collected (e.g. </a:t>
            </a:r>
            <a:r>
              <a:rPr lang="en-US" dirty="0"/>
              <a:t>a</a:t>
            </a:r>
            <a:r>
              <a:rPr lang="en-US" dirty="0" smtClean="0"/>
              <a:t>ge of the kids)</a:t>
            </a:r>
          </a:p>
          <a:p>
            <a:pPr marL="693738" lvl="1" indent="-342900">
              <a:lnSpc>
                <a:spcPct val="120000"/>
              </a:lnSpc>
              <a:buFont typeface="Wingdings" pitchFamily="2" charset="2"/>
              <a:buChar char="§"/>
            </a:pPr>
            <a:r>
              <a:rPr lang="en-US" dirty="0" smtClean="0"/>
              <a:t>Data generating process -- self-reporting of most data </a:t>
            </a:r>
          </a:p>
          <a:p>
            <a:pPr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 smtClean="0"/>
              <a:t>Employer data</a:t>
            </a:r>
            <a:endParaRPr lang="en-US" dirty="0"/>
          </a:p>
          <a:p>
            <a:pPr marL="693738" lvl="1" indent="-342900">
              <a:lnSpc>
                <a:spcPct val="120000"/>
              </a:lnSpc>
              <a:buFont typeface="Wingdings" pitchFamily="2" charset="2"/>
              <a:buChar char="§"/>
            </a:pPr>
            <a:r>
              <a:rPr lang="en-US" dirty="0" smtClean="0"/>
              <a:t>Over-reporting due to employer name changes and chances of being counted multiple times</a:t>
            </a:r>
          </a:p>
          <a:p>
            <a:pPr marL="693738" lvl="1" indent="-342900">
              <a:lnSpc>
                <a:spcPct val="120000"/>
              </a:lnSpc>
              <a:buFont typeface="Wingdings" pitchFamily="2" charset="2"/>
              <a:buChar char="§"/>
            </a:pPr>
            <a:r>
              <a:rPr lang="en-US" dirty="0" smtClean="0"/>
              <a:t>Discrepancy in location reported (location of headquarters versus actual employment location)</a:t>
            </a:r>
          </a:p>
          <a:p>
            <a:pPr marL="693738" lvl="1" indent="-342900">
              <a:lnSpc>
                <a:spcPct val="120000"/>
              </a:lnSpc>
              <a:buFont typeface="Wingdings" pitchFamily="2" charset="2"/>
              <a:buChar char="§"/>
            </a:pPr>
            <a:r>
              <a:rPr lang="en-US" dirty="0" smtClean="0"/>
              <a:t>Quarterly reported wages, but not hours/weeks</a:t>
            </a:r>
          </a:p>
          <a:p>
            <a:pPr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dirty="0" smtClean="0"/>
              <a:t>Inferential goal</a:t>
            </a:r>
          </a:p>
          <a:p>
            <a:pPr marL="693738" lvl="1" indent="-342900">
              <a:lnSpc>
                <a:spcPct val="120000"/>
              </a:lnSpc>
              <a:spcBef>
                <a:spcPts val="1200"/>
              </a:spcBef>
              <a:buFont typeface="Wingdings" pitchFamily="2" charset="2"/>
              <a:buChar char="§"/>
            </a:pPr>
            <a:r>
              <a:rPr lang="en-US" dirty="0"/>
              <a:t>U</a:t>
            </a:r>
            <a:r>
              <a:rPr lang="en-US" dirty="0" smtClean="0"/>
              <a:t>nderlying inference is aimed at improving child and family well-being outcomes</a:t>
            </a:r>
          </a:p>
          <a:p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392040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93699" y="1676400"/>
            <a:ext cx="7356611" cy="4953000"/>
          </a:xfrm>
        </p:spPr>
        <p:txBody>
          <a:bodyPr>
            <a:normAutofit fontScale="77500" lnSpcReduction="20000"/>
          </a:bodyPr>
          <a:lstStyle/>
          <a:p>
            <a:pPr marL="457200" indent="-45720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§"/>
            </a:pPr>
            <a:r>
              <a:rPr lang="en-US" dirty="0" smtClean="0"/>
              <a:t>Include additional community-level factors or other public data sources (including outside the ADRF) that could be helpful predictors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§"/>
            </a:pPr>
            <a:r>
              <a:rPr lang="en-US" dirty="0" smtClean="0"/>
              <a:t>Additional geospatial analyses to control for density of services and people in Chicago versus the rest of the state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§"/>
            </a:pPr>
            <a:r>
              <a:rPr lang="en-US" dirty="0" smtClean="0"/>
              <a:t>Research on best practice interventions and supports for addressing identified risk factors of our target population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§"/>
            </a:pPr>
            <a:r>
              <a:rPr lang="en-US" dirty="0" smtClean="0"/>
              <a:t>Service gap analysis in communities with high level of risk factors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§"/>
            </a:pPr>
            <a:r>
              <a:rPr lang="en-US" dirty="0" smtClean="0"/>
              <a:t>Translate/replicate </a:t>
            </a:r>
            <a:r>
              <a:rPr lang="en-US" dirty="0"/>
              <a:t>for New York City or other localities to contextualize findings and interventions</a:t>
            </a:r>
          </a:p>
          <a:p>
            <a:pPr>
              <a:lnSpc>
                <a:spcPct val="120000"/>
              </a:lnSpc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653270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Background: Female Inmates Have Specific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lnSpc>
                <a:spcPct val="110000"/>
              </a:lnSpc>
              <a:spcAft>
                <a:spcPts val="1800"/>
              </a:spcAft>
              <a:buFont typeface="Wingdings" pitchFamily="2" charset="2"/>
              <a:buChar char="§"/>
            </a:pPr>
            <a:r>
              <a:rPr lang="en-US" sz="2600" dirty="0"/>
              <a:t>Women in U.S. prisons has increased by more than 700%, outpacing men by more than 50% </a:t>
            </a:r>
          </a:p>
          <a:p>
            <a:pPr marL="457200" indent="-457200">
              <a:lnSpc>
                <a:spcPct val="110000"/>
              </a:lnSpc>
              <a:spcAft>
                <a:spcPts val="1800"/>
              </a:spcAft>
              <a:buFont typeface="Wingdings" pitchFamily="2" charset="2"/>
              <a:buChar char="§"/>
            </a:pPr>
            <a:r>
              <a:rPr lang="en-US" sz="2600" dirty="0"/>
              <a:t>Women offenders primarily commit property and drug offenses vs. more than half of men who commit violent offenses </a:t>
            </a:r>
          </a:p>
          <a:p>
            <a:pPr marL="457200" indent="-457200">
              <a:lnSpc>
                <a:spcPct val="110000"/>
              </a:lnSpc>
              <a:spcAft>
                <a:spcPts val="1800"/>
              </a:spcAft>
              <a:buFont typeface="Wingdings" pitchFamily="2" charset="2"/>
              <a:buChar char="§"/>
            </a:pPr>
            <a:r>
              <a:rPr lang="en-US" sz="2600" dirty="0"/>
              <a:t>Women state prisoners exhibit mental health problems more often than men</a:t>
            </a:r>
          </a:p>
          <a:p>
            <a:pPr marL="457200" indent="-457200">
              <a:lnSpc>
                <a:spcPct val="110000"/>
              </a:lnSpc>
              <a:spcAft>
                <a:spcPts val="1800"/>
              </a:spcAft>
              <a:buFont typeface="Wingdings" pitchFamily="2" charset="2"/>
              <a:buChar char="§"/>
            </a:pPr>
            <a:r>
              <a:rPr lang="en-US" sz="2600" dirty="0"/>
              <a:t>Women prisoners earn lower monthly incomes than </a:t>
            </a:r>
            <a:r>
              <a:rPr lang="en-US" sz="2600" dirty="0" smtClean="0"/>
              <a:t>men</a:t>
            </a:r>
            <a:endParaRPr lang="en-US" sz="2200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9100" y="6394562"/>
            <a:ext cx="830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/>
            <a:r>
              <a:rPr lang="en-US" sz="1000" dirty="0">
                <a:solidFill>
                  <a:schemeClr val="tx2">
                    <a:lumMod val="50000"/>
                  </a:schemeClr>
                </a:solidFill>
                <a:latin typeface="Lato"/>
              </a:rPr>
              <a:t>Sources: National Resource Center on Justice Involved Women, 2016; Carson, 2015; James &amp; Glaze, 2006; The Sentencing Project, 2007</a:t>
            </a:r>
          </a:p>
          <a:p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657481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82386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Background: </a:t>
            </a:r>
            <a:br>
              <a:rPr lang="en-US" dirty="0" smtClean="0"/>
            </a:br>
            <a:r>
              <a:rPr lang="en-US" dirty="0" smtClean="0"/>
              <a:t>Re-Entry and Child Welfare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42900" indent="-342900">
              <a:spcAft>
                <a:spcPts val="1800"/>
              </a:spcAft>
              <a:buFont typeface="Wingdings" pitchFamily="2" charset="2"/>
              <a:buChar char="§"/>
            </a:pPr>
            <a:r>
              <a:rPr lang="en-US" sz="2400" dirty="0"/>
              <a:t>Two-thirds of women in state prisons are mothers of a minor child</a:t>
            </a:r>
          </a:p>
          <a:p>
            <a:pPr marL="342900" indent="-342900">
              <a:spcAft>
                <a:spcPts val="1800"/>
              </a:spcAft>
              <a:buFont typeface="Wingdings" pitchFamily="2" charset="2"/>
              <a:buChar char="§"/>
            </a:pPr>
            <a:r>
              <a:rPr lang="en-US" sz="2400" dirty="0"/>
              <a:t>Children of incarcerated parents are at a higher risk of CPS involvement and later criminal involvement, mental and physical health issues</a:t>
            </a:r>
          </a:p>
          <a:p>
            <a:pPr marL="342900" indent="-342900">
              <a:spcAft>
                <a:spcPts val="1800"/>
              </a:spcAft>
              <a:buFont typeface="Wingdings" pitchFamily="2" charset="2"/>
              <a:buChar char="§"/>
            </a:pPr>
            <a:r>
              <a:rPr lang="en-US" sz="2400" dirty="0"/>
              <a:t>Parental involvement leads to a higher risk of foster care placement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6167735"/>
            <a:ext cx="7848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Sources: The </a:t>
            </a:r>
            <a:r>
              <a:rPr lang="en-US" sz="1050" dirty="0">
                <a:solidFill>
                  <a:schemeClr val="bg2">
                    <a:lumMod val="75000"/>
                  </a:schemeClr>
                </a:solidFill>
                <a:latin typeface="Lato"/>
              </a:rPr>
              <a:t>Sentencing Project, </a:t>
            </a:r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2015; </a:t>
            </a:r>
            <a:r>
              <a:rPr lang="en-US" sz="1050" dirty="0" err="1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Dallaire</a:t>
            </a:r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, </a:t>
            </a:r>
            <a:r>
              <a:rPr lang="en-US" sz="1050" dirty="0" err="1">
                <a:solidFill>
                  <a:schemeClr val="bg2">
                    <a:lumMod val="75000"/>
                  </a:schemeClr>
                </a:solidFill>
                <a:latin typeface="Lato"/>
              </a:rPr>
              <a:t>Zeman</a:t>
            </a:r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, </a:t>
            </a:r>
            <a:r>
              <a:rPr lang="en-US" sz="1050" dirty="0">
                <a:solidFill>
                  <a:schemeClr val="bg2">
                    <a:lumMod val="75000"/>
                  </a:schemeClr>
                </a:solidFill>
                <a:latin typeface="Lato"/>
              </a:rPr>
              <a:t>&amp; </a:t>
            </a:r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Thrash</a:t>
            </a:r>
            <a:r>
              <a:rPr lang="en-US" sz="1050" dirty="0">
                <a:solidFill>
                  <a:schemeClr val="bg2">
                    <a:lumMod val="75000"/>
                  </a:schemeClr>
                </a:solidFill>
                <a:latin typeface="Lato"/>
              </a:rPr>
              <a:t> </a:t>
            </a:r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(2015); </a:t>
            </a:r>
            <a:r>
              <a:rPr lang="en-US" sz="1050" dirty="0">
                <a:solidFill>
                  <a:schemeClr val="bg2">
                    <a:lumMod val="75000"/>
                  </a:schemeClr>
                </a:solidFill>
                <a:latin typeface="Lato"/>
              </a:rPr>
              <a:t>Miller, </a:t>
            </a:r>
            <a:r>
              <a:rPr lang="en-US" sz="1050" dirty="0" err="1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Orellana</a:t>
            </a:r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, </a:t>
            </a:r>
            <a:r>
              <a:rPr lang="en-US" sz="1050" dirty="0">
                <a:solidFill>
                  <a:schemeClr val="bg2">
                    <a:lumMod val="75000"/>
                  </a:schemeClr>
                </a:solidFill>
                <a:latin typeface="Lato"/>
              </a:rPr>
              <a:t>Johnson, </a:t>
            </a:r>
            <a:r>
              <a:rPr lang="en-US" sz="1050" dirty="0" err="1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Krase</a:t>
            </a:r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, &amp; Anderson-</a:t>
            </a:r>
            <a:r>
              <a:rPr lang="en-US" sz="1050" dirty="0" err="1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Nathe</a:t>
            </a:r>
            <a:r>
              <a:rPr lang="en-US" sz="1050" dirty="0">
                <a:solidFill>
                  <a:schemeClr val="bg2">
                    <a:lumMod val="75000"/>
                  </a:schemeClr>
                </a:solidFill>
                <a:latin typeface="Lato"/>
              </a:rPr>
              <a:t> </a:t>
            </a:r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(2013); Andersen </a:t>
            </a:r>
            <a:r>
              <a:rPr lang="en-US" sz="1050" dirty="0">
                <a:solidFill>
                  <a:schemeClr val="bg2">
                    <a:lumMod val="75000"/>
                  </a:schemeClr>
                </a:solidFill>
                <a:latin typeface="Lato"/>
              </a:rPr>
              <a:t>&amp; </a:t>
            </a:r>
            <a:r>
              <a:rPr lang="en-US" sz="1050" dirty="0" err="1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Wildeman</a:t>
            </a:r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 </a:t>
            </a:r>
            <a:r>
              <a:rPr lang="en-US" sz="1050" dirty="0">
                <a:solidFill>
                  <a:schemeClr val="bg2">
                    <a:lumMod val="75000"/>
                  </a:schemeClr>
                </a:solidFill>
                <a:latin typeface="Lato"/>
              </a:rPr>
              <a:t>(2014</a:t>
            </a:r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); Gifford et al. (2016); </a:t>
            </a:r>
            <a:r>
              <a:rPr lang="en-US" sz="1050" dirty="0" err="1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Muftic</a:t>
            </a:r>
            <a:r>
              <a:rPr lang="en-US" sz="1050" dirty="0" smtClean="0">
                <a:solidFill>
                  <a:schemeClr val="bg2">
                    <a:lumMod val="75000"/>
                  </a:schemeClr>
                </a:solidFill>
                <a:latin typeface="Lato"/>
              </a:rPr>
              <a:t> &amp; Smith (2015)</a:t>
            </a:r>
            <a:endParaRPr lang="en-US" sz="1050" dirty="0">
              <a:solidFill>
                <a:schemeClr val="bg2">
                  <a:lumMod val="75000"/>
                </a:schemeClr>
              </a:solidFill>
              <a:latin typeface="Lato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657481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751325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Background: </a:t>
            </a:r>
            <a:br>
              <a:rPr lang="en-US" dirty="0" smtClean="0"/>
            </a:br>
            <a:r>
              <a:rPr lang="en-US" dirty="0" smtClean="0"/>
              <a:t>Neighborhood-level factors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85750" indent="-285750">
              <a:spcAft>
                <a:spcPts val="1800"/>
              </a:spcAft>
              <a:buFont typeface="Wingdings" pitchFamily="2" charset="2"/>
              <a:buChar char="§"/>
            </a:pPr>
            <a:r>
              <a:rPr lang="en-US" sz="2200" dirty="0"/>
              <a:t>Neighborhood level factors influence </a:t>
            </a:r>
            <a:r>
              <a:rPr lang="en-US" sz="2200" dirty="0" smtClean="0"/>
              <a:t>physical health, </a:t>
            </a:r>
            <a:r>
              <a:rPr lang="en-US" sz="2200" dirty="0"/>
              <a:t>mental health, substance use, and criminal </a:t>
            </a:r>
            <a:r>
              <a:rPr lang="en-US" sz="2200" dirty="0" smtClean="0"/>
              <a:t>behavior</a:t>
            </a:r>
          </a:p>
          <a:p>
            <a:pPr marL="285750" indent="-285750">
              <a:spcAft>
                <a:spcPts val="1800"/>
              </a:spcAft>
              <a:buFont typeface="Wingdings" pitchFamily="2" charset="2"/>
              <a:buChar char="§"/>
            </a:pPr>
            <a:r>
              <a:rPr lang="en-US" sz="2200" dirty="0"/>
              <a:t>Access to neighborhood resources, networks and supports impacts reentry </a:t>
            </a:r>
            <a:r>
              <a:rPr lang="en-US" sz="2200" dirty="0" smtClean="0"/>
              <a:t>outcome</a:t>
            </a:r>
            <a:r>
              <a:rPr lang="en-US" sz="2200" dirty="0"/>
              <a:t>s</a:t>
            </a:r>
            <a:endParaRPr lang="en-US" sz="22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33400" y="6229290"/>
            <a:ext cx="7696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9250" lvl="1" algn="ctr"/>
            <a:r>
              <a:rPr lang="en-US" sz="1000" dirty="0">
                <a:latin typeface="Lato"/>
              </a:rPr>
              <a:t>Sources: Pickett &amp; Pearl, 2001; Ross &amp; </a:t>
            </a:r>
            <a:r>
              <a:rPr lang="en-US" sz="1000" dirty="0" err="1">
                <a:latin typeface="Lato"/>
              </a:rPr>
              <a:t>Mirowsky</a:t>
            </a:r>
            <a:r>
              <a:rPr lang="en-US" sz="1000" dirty="0">
                <a:latin typeface="Lato"/>
              </a:rPr>
              <a:t>, 2001; </a:t>
            </a:r>
            <a:r>
              <a:rPr lang="en-US" sz="1000" dirty="0" err="1">
                <a:latin typeface="Lato"/>
              </a:rPr>
              <a:t>Mair</a:t>
            </a:r>
            <a:r>
              <a:rPr lang="en-US" sz="1000" dirty="0">
                <a:latin typeface="Lato"/>
              </a:rPr>
              <a:t>, </a:t>
            </a:r>
            <a:r>
              <a:rPr lang="en-US" sz="1000" dirty="0" err="1">
                <a:latin typeface="Lato"/>
              </a:rPr>
              <a:t>Diez</a:t>
            </a:r>
            <a:r>
              <a:rPr lang="en-US" sz="1000" dirty="0">
                <a:latin typeface="Lato"/>
              </a:rPr>
              <a:t>-Roux, &amp; </a:t>
            </a:r>
            <a:r>
              <a:rPr lang="en-US" sz="1000" dirty="0" err="1">
                <a:latin typeface="Lato"/>
              </a:rPr>
              <a:t>Galea</a:t>
            </a:r>
            <a:r>
              <a:rPr lang="en-US" sz="1000" dirty="0">
                <a:latin typeface="Lato"/>
              </a:rPr>
              <a:t>, 2008; Sampson et al., </a:t>
            </a:r>
            <a:r>
              <a:rPr lang="en-US" sz="1000" dirty="0" smtClean="0">
                <a:latin typeface="Lato"/>
              </a:rPr>
              <a:t>2002; </a:t>
            </a:r>
            <a:r>
              <a:rPr lang="en-US" sz="1000" dirty="0" err="1" smtClean="0">
                <a:latin typeface="Lato"/>
              </a:rPr>
              <a:t>Stahler</a:t>
            </a:r>
            <a:r>
              <a:rPr lang="en-US" sz="1000" dirty="0" smtClean="0">
                <a:latin typeface="Lato"/>
              </a:rPr>
              <a:t>, Gerald J. et al., 2013; </a:t>
            </a:r>
            <a:r>
              <a:rPr lang="en-US" sz="1000" dirty="0" err="1" smtClean="0">
                <a:latin typeface="Lato"/>
              </a:rPr>
              <a:t>Kubrin</a:t>
            </a:r>
            <a:r>
              <a:rPr lang="en-US" sz="1000" dirty="0" smtClean="0">
                <a:latin typeface="Lato"/>
              </a:rPr>
              <a:t> </a:t>
            </a:r>
            <a:r>
              <a:rPr lang="en-US" sz="1000" dirty="0">
                <a:latin typeface="Lato"/>
              </a:rPr>
              <a:t>&amp; </a:t>
            </a:r>
            <a:r>
              <a:rPr lang="en-US" sz="1000" dirty="0" smtClean="0">
                <a:latin typeface="Lato"/>
              </a:rPr>
              <a:t>Stewart, 2006</a:t>
            </a:r>
            <a:r>
              <a:rPr lang="en-US" sz="1000" dirty="0">
                <a:latin typeface="Lato"/>
              </a:rPr>
              <a:t>; Rose &amp; Clear, 1998; Kirk, </a:t>
            </a:r>
            <a:r>
              <a:rPr lang="en-US" sz="1000" dirty="0" smtClean="0">
                <a:latin typeface="Lato"/>
              </a:rPr>
              <a:t>2009</a:t>
            </a:r>
            <a:endParaRPr lang="en-US" sz="1000" dirty="0">
              <a:latin typeface="Lato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231741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242022" y="1600200"/>
            <a:ext cx="8901978" cy="914400"/>
            <a:chOff x="-1219200" y="2438400"/>
            <a:chExt cx="10273578" cy="3598863"/>
          </a:xfrm>
        </p:grpSpPr>
        <p:graphicFrame>
          <p:nvGraphicFramePr>
            <p:cNvPr id="50" name="Diagram 49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521741324"/>
                </p:ext>
              </p:extLst>
            </p:nvPr>
          </p:nvGraphicFramePr>
          <p:xfrm>
            <a:off x="71698" y="2493963"/>
            <a:ext cx="8982680" cy="35433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pSp>
          <p:nvGrpSpPr>
            <p:cNvPr id="51" name="Group 50"/>
            <p:cNvGrpSpPr/>
            <p:nvPr/>
          </p:nvGrpSpPr>
          <p:grpSpPr>
            <a:xfrm>
              <a:off x="1676400" y="2438400"/>
              <a:ext cx="1361658" cy="3543300"/>
              <a:chOff x="10963" y="0"/>
              <a:chExt cx="8971716" cy="3543300"/>
            </a:xfrm>
          </p:grpSpPr>
          <p:sp>
            <p:nvSpPr>
              <p:cNvPr id="70" name="Rounded Rectangle 69"/>
              <p:cNvSpPr/>
              <p:nvPr/>
            </p:nvSpPr>
            <p:spPr>
              <a:xfrm>
                <a:off x="10963" y="0"/>
                <a:ext cx="8971716" cy="3543300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</p:sp>
          <p:sp>
            <p:nvSpPr>
              <p:cNvPr id="71" name="Rounded Rectangle 4"/>
              <p:cNvSpPr/>
              <p:nvPr/>
            </p:nvSpPr>
            <p:spPr>
              <a:xfrm>
                <a:off x="114743" y="103780"/>
                <a:ext cx="8764156" cy="333574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t" anchorCtr="0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1200" b="1" kern="1200" dirty="0" smtClean="0">
                  <a:solidFill>
                    <a:srgbClr val="000000"/>
                  </a:solidFill>
                  <a:cs typeface="Arial"/>
                </a:endParaRPr>
              </a:p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b="1" kern="1200" dirty="0" smtClean="0">
                    <a:solidFill>
                      <a:srgbClr val="000000"/>
                    </a:solidFill>
                    <a:cs typeface="Arial"/>
                  </a:rPr>
                  <a:t>Activities</a:t>
                </a:r>
                <a:endParaRPr lang="en-US" sz="1600" b="1" kern="1200" dirty="0">
                  <a:solidFill>
                    <a:srgbClr val="000000"/>
                  </a:solidFill>
                  <a:cs typeface="Arial"/>
                </a:endParaRPr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3124200" y="2438400"/>
              <a:ext cx="1361658" cy="3543300"/>
              <a:chOff x="10963" y="0"/>
              <a:chExt cx="8971716" cy="3543300"/>
            </a:xfrm>
          </p:grpSpPr>
          <p:sp>
            <p:nvSpPr>
              <p:cNvPr id="68" name="Rounded Rectangle 67"/>
              <p:cNvSpPr/>
              <p:nvPr/>
            </p:nvSpPr>
            <p:spPr>
              <a:xfrm>
                <a:off x="10963" y="0"/>
                <a:ext cx="8971716" cy="3543300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</p:sp>
          <p:sp>
            <p:nvSpPr>
              <p:cNvPr id="69" name="Rounded Rectangle 4"/>
              <p:cNvSpPr/>
              <p:nvPr/>
            </p:nvSpPr>
            <p:spPr>
              <a:xfrm>
                <a:off x="114743" y="103780"/>
                <a:ext cx="8764156" cy="333574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t" anchorCtr="0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1200" b="1" kern="1200" dirty="0" smtClean="0">
                  <a:solidFill>
                    <a:srgbClr val="000000"/>
                  </a:solidFill>
                  <a:cs typeface="Arial"/>
                </a:endParaRPr>
              </a:p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b="1" kern="1200" dirty="0" smtClean="0">
                    <a:solidFill>
                      <a:srgbClr val="000000"/>
                    </a:solidFill>
                    <a:cs typeface="Arial"/>
                  </a:rPr>
                  <a:t>Outputs</a:t>
                </a:r>
                <a:endParaRPr lang="en-US" sz="1600" b="1" kern="1200" dirty="0">
                  <a:solidFill>
                    <a:srgbClr val="000000"/>
                  </a:solidFill>
                  <a:cs typeface="Arial"/>
                </a:endParaRP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4572000" y="2438400"/>
              <a:ext cx="1361658" cy="3543300"/>
              <a:chOff x="10963" y="0"/>
              <a:chExt cx="8971716" cy="3543300"/>
            </a:xfrm>
          </p:grpSpPr>
          <p:sp>
            <p:nvSpPr>
              <p:cNvPr id="66" name="Rounded Rectangle 65"/>
              <p:cNvSpPr/>
              <p:nvPr/>
            </p:nvSpPr>
            <p:spPr>
              <a:xfrm>
                <a:off x="10963" y="0"/>
                <a:ext cx="8971716" cy="3543300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</p:sp>
          <p:sp>
            <p:nvSpPr>
              <p:cNvPr id="67" name="Rounded Rectangle 4"/>
              <p:cNvSpPr/>
              <p:nvPr/>
            </p:nvSpPr>
            <p:spPr>
              <a:xfrm>
                <a:off x="114743" y="103780"/>
                <a:ext cx="8764156" cy="333574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t" anchorCtr="0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b="1" kern="1200" dirty="0" smtClean="0">
                    <a:solidFill>
                      <a:srgbClr val="000000"/>
                    </a:solidFill>
                    <a:cs typeface="Arial"/>
                  </a:rPr>
                  <a:t>Short-term</a:t>
                </a:r>
              </a:p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b="1" kern="1200" dirty="0" smtClean="0">
                    <a:solidFill>
                      <a:srgbClr val="000000"/>
                    </a:solidFill>
                    <a:cs typeface="Arial"/>
                  </a:rPr>
                  <a:t>Outcomes</a:t>
                </a:r>
                <a:endParaRPr lang="en-US" sz="1600" b="1" kern="1200" dirty="0">
                  <a:solidFill>
                    <a:srgbClr val="000000"/>
                  </a:solidFill>
                  <a:cs typeface="Arial"/>
                </a:endParaRP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7467600" y="2438400"/>
              <a:ext cx="1361658" cy="3543300"/>
              <a:chOff x="10963" y="0"/>
              <a:chExt cx="8971716" cy="3543300"/>
            </a:xfrm>
          </p:grpSpPr>
          <p:sp>
            <p:nvSpPr>
              <p:cNvPr id="64" name="Rounded Rectangle 63"/>
              <p:cNvSpPr/>
              <p:nvPr/>
            </p:nvSpPr>
            <p:spPr>
              <a:xfrm>
                <a:off x="10963" y="0"/>
                <a:ext cx="8971716" cy="3543300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</p:sp>
          <p:sp>
            <p:nvSpPr>
              <p:cNvPr id="65" name="Rounded Rectangle 4"/>
              <p:cNvSpPr/>
              <p:nvPr/>
            </p:nvSpPr>
            <p:spPr>
              <a:xfrm>
                <a:off x="114743" y="103780"/>
                <a:ext cx="8764156" cy="333574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t" anchorCtr="0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b="1" kern="1200" dirty="0" smtClean="0">
                    <a:solidFill>
                      <a:srgbClr val="000000"/>
                    </a:solidFill>
                    <a:cs typeface="Arial"/>
                  </a:rPr>
                  <a:t>Long- term</a:t>
                </a:r>
                <a:endParaRPr lang="en-US" sz="1600" b="1" kern="1200" dirty="0">
                  <a:solidFill>
                    <a:srgbClr val="000000"/>
                  </a:solidFill>
                  <a:cs typeface="Arial"/>
                </a:endParaRPr>
              </a:p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b="1" kern="1200" dirty="0">
                    <a:solidFill>
                      <a:srgbClr val="000000"/>
                    </a:solidFill>
                    <a:cs typeface="Arial"/>
                  </a:rPr>
                  <a:t>Outcomes</a:t>
                </a: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6019800" y="2438400"/>
              <a:ext cx="1361658" cy="3543300"/>
              <a:chOff x="10963" y="0"/>
              <a:chExt cx="8971716" cy="3543300"/>
            </a:xfrm>
          </p:grpSpPr>
          <p:sp>
            <p:nvSpPr>
              <p:cNvPr id="62" name="Rounded Rectangle 61"/>
              <p:cNvSpPr/>
              <p:nvPr/>
            </p:nvSpPr>
            <p:spPr>
              <a:xfrm>
                <a:off x="10963" y="0"/>
                <a:ext cx="8971716" cy="3543300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</p:sp>
          <p:sp>
            <p:nvSpPr>
              <p:cNvPr id="63" name="Rounded Rectangle 4"/>
              <p:cNvSpPr/>
              <p:nvPr/>
            </p:nvSpPr>
            <p:spPr>
              <a:xfrm>
                <a:off x="114743" y="103780"/>
                <a:ext cx="8764156" cy="333574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t" anchorCtr="0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b="1" kern="1200" dirty="0" smtClean="0">
                    <a:solidFill>
                      <a:srgbClr val="000000"/>
                    </a:solidFill>
                    <a:cs typeface="Arial"/>
                  </a:rPr>
                  <a:t>Medium-term</a:t>
                </a:r>
              </a:p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b="1" kern="1200" dirty="0" smtClean="0">
                    <a:solidFill>
                      <a:srgbClr val="000000"/>
                    </a:solidFill>
                    <a:cs typeface="Arial"/>
                  </a:rPr>
                  <a:t>Outcomes</a:t>
                </a:r>
                <a:endParaRPr lang="en-US" sz="1600" b="1" kern="1200" dirty="0">
                  <a:solidFill>
                    <a:srgbClr val="000000"/>
                  </a:solidFill>
                  <a:cs typeface="Arial"/>
                </a:endParaRPr>
              </a:p>
              <a:p>
                <a:pPr marL="114300" lvl="1" indent="-11430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Tx/>
                  <a:buChar char="••"/>
                </a:pPr>
                <a:endParaRPr lang="en-US" sz="1600" b="1" kern="1200" dirty="0">
                  <a:solidFill>
                    <a:srgbClr val="000000"/>
                  </a:solidFill>
                  <a:cs typeface="Arial"/>
                </a:endParaRPr>
              </a:p>
              <a:p>
                <a:pPr marL="114300" lvl="1" indent="-11430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Tx/>
                  <a:buChar char="••"/>
                </a:pPr>
                <a:endParaRPr lang="en-US" sz="1600" b="1" kern="1200" dirty="0">
                  <a:solidFill>
                    <a:schemeClr val="bg1"/>
                  </a:solidFill>
                  <a:cs typeface="Arial"/>
                </a:endParaRPr>
              </a:p>
              <a:p>
                <a:pPr marL="114300" lvl="1" indent="-11430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FontTx/>
                  <a:buChar char="••"/>
                </a:pPr>
                <a:endParaRPr lang="en-US" sz="1600" b="1" kern="1200" dirty="0">
                  <a:solidFill>
                    <a:schemeClr val="bg1"/>
                  </a:solidFill>
                  <a:cs typeface="Arial"/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228600" y="2438400"/>
              <a:ext cx="1361658" cy="3543300"/>
              <a:chOff x="10963" y="0"/>
              <a:chExt cx="8971716" cy="3543300"/>
            </a:xfrm>
          </p:grpSpPr>
          <p:sp>
            <p:nvSpPr>
              <p:cNvPr id="60" name="Rounded Rectangle 59"/>
              <p:cNvSpPr/>
              <p:nvPr/>
            </p:nvSpPr>
            <p:spPr>
              <a:xfrm>
                <a:off x="10963" y="0"/>
                <a:ext cx="8971716" cy="3543300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</p:sp>
          <p:sp>
            <p:nvSpPr>
              <p:cNvPr id="61" name="Rounded Rectangle 4"/>
              <p:cNvSpPr/>
              <p:nvPr/>
            </p:nvSpPr>
            <p:spPr>
              <a:xfrm>
                <a:off x="114743" y="103780"/>
                <a:ext cx="8764156" cy="333574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t" anchorCtr="0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1200" b="1" kern="1200" dirty="0" smtClean="0">
                  <a:solidFill>
                    <a:srgbClr val="000000"/>
                  </a:solidFill>
                  <a:cs typeface="Arial"/>
                </a:endParaRPr>
              </a:p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b="1" kern="1200" dirty="0" smtClean="0">
                    <a:solidFill>
                      <a:srgbClr val="000000"/>
                    </a:solidFill>
                    <a:cs typeface="Arial"/>
                  </a:rPr>
                  <a:t>Inputs</a:t>
                </a:r>
                <a:endParaRPr lang="en-US" sz="1600" b="1" kern="1200" dirty="0">
                  <a:solidFill>
                    <a:srgbClr val="000000"/>
                  </a:solidFill>
                  <a:cs typeface="Arial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-1219200" y="2438400"/>
              <a:ext cx="1361658" cy="3543300"/>
              <a:chOff x="10963" y="0"/>
              <a:chExt cx="8971716" cy="3543300"/>
            </a:xfrm>
          </p:grpSpPr>
          <p:sp>
            <p:nvSpPr>
              <p:cNvPr id="58" name="Rounded Rectangle 57"/>
              <p:cNvSpPr/>
              <p:nvPr/>
            </p:nvSpPr>
            <p:spPr>
              <a:xfrm>
                <a:off x="10963" y="0"/>
                <a:ext cx="8971716" cy="3543300"/>
              </a:xfrm>
              <a:prstGeom prst="roundRect">
                <a:avLst>
                  <a:gd name="adj" fmla="val 10000"/>
                </a:avLst>
              </a:prstGeom>
              <a:ln>
                <a:solidFill>
                  <a:schemeClr val="tx2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</p:sp>
          <p:sp>
            <p:nvSpPr>
              <p:cNvPr id="59" name="Rounded Rectangle 4"/>
              <p:cNvSpPr/>
              <p:nvPr/>
            </p:nvSpPr>
            <p:spPr>
              <a:xfrm>
                <a:off x="114743" y="103780"/>
                <a:ext cx="8764156" cy="333574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t" anchorCtr="0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700" b="1" kern="1200" dirty="0">
                  <a:solidFill>
                    <a:srgbClr val="000000"/>
                  </a:solidFill>
                  <a:cs typeface="Arial"/>
                </a:endParaRPr>
              </a:p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b="1" kern="1200" dirty="0" smtClean="0">
                    <a:solidFill>
                      <a:srgbClr val="000000"/>
                    </a:solidFill>
                    <a:cs typeface="Arial"/>
                  </a:rPr>
                  <a:t>Target </a:t>
                </a:r>
                <a:r>
                  <a:rPr lang="en-US" sz="1500" b="1" kern="1200" dirty="0" smtClean="0">
                    <a:solidFill>
                      <a:srgbClr val="000000"/>
                    </a:solidFill>
                    <a:cs typeface="Arial"/>
                  </a:rPr>
                  <a:t>Population</a:t>
                </a:r>
                <a:endParaRPr lang="en-US" sz="1500" b="1" kern="1200" dirty="0">
                  <a:solidFill>
                    <a:srgbClr val="000000"/>
                  </a:solidFill>
                  <a:cs typeface="Arial"/>
                </a:endParaRPr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457200"/>
            <a:ext cx="6462600" cy="731850"/>
          </a:xfrm>
        </p:spPr>
        <p:txBody>
          <a:bodyPr/>
          <a:lstStyle/>
          <a:p>
            <a:pPr algn="ctr"/>
            <a:r>
              <a:rPr lang="en-US" dirty="0" smtClean="0"/>
              <a:t>Logic Model</a:t>
            </a:r>
            <a:endParaRPr lang="en-US" dirty="0"/>
          </a:p>
        </p:txBody>
      </p:sp>
      <p:graphicFrame>
        <p:nvGraphicFramePr>
          <p:cNvPr id="7" name="Diagram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4365382"/>
              </p:ext>
            </p:extLst>
          </p:nvPr>
        </p:nvGraphicFramePr>
        <p:xfrm>
          <a:off x="1360575" y="2716681"/>
          <a:ext cx="7783425" cy="31681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2751038" y="2667000"/>
            <a:ext cx="1179866" cy="3168182"/>
            <a:chOff x="10963" y="0"/>
            <a:chExt cx="8971716" cy="3543300"/>
          </a:xfrm>
          <a:solidFill>
            <a:schemeClr val="accent1"/>
          </a:solidFill>
        </p:grpSpPr>
        <p:sp>
          <p:nvSpPr>
            <p:cNvPr id="5" name="Rounded Rectangle 4"/>
            <p:cNvSpPr/>
            <p:nvPr/>
          </p:nvSpPr>
          <p:spPr>
            <a:xfrm>
              <a:off x="10963" y="0"/>
              <a:ext cx="8971716" cy="3543300"/>
            </a:xfrm>
            <a:prstGeom prst="roundRect">
              <a:avLst>
                <a:gd name="adj" fmla="val 10000"/>
              </a:avLst>
            </a:prstGeom>
            <a:grpFill/>
            <a:ln>
              <a:solidFill>
                <a:schemeClr val="accent1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</p:sp>
        <p:sp>
          <p:nvSpPr>
            <p:cNvPr id="6" name="Rounded Rectangle 4"/>
            <p:cNvSpPr/>
            <p:nvPr/>
          </p:nvSpPr>
          <p:spPr>
            <a:xfrm>
              <a:off x="114743" y="103780"/>
              <a:ext cx="8764156" cy="3335740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  <a:cs typeface="Arial"/>
                </a:rPr>
                <a:t>Job training</a:t>
              </a:r>
            </a:p>
            <a:p>
              <a:pPr algn="ctr"/>
              <a:endParaRPr lang="en-US" sz="1300" dirty="0" smtClean="0">
                <a:solidFill>
                  <a:schemeClr val="bg1"/>
                </a:solidFill>
                <a:cs typeface="Arial"/>
              </a:endParaRPr>
            </a:p>
            <a:p>
              <a:pPr algn="ctr"/>
              <a:r>
                <a:rPr lang="en-US" sz="1300" dirty="0" smtClean="0">
                  <a:solidFill>
                    <a:schemeClr val="bg1"/>
                  </a:solidFill>
                  <a:cs typeface="Arial"/>
                </a:rPr>
                <a:t>Counseling</a:t>
              </a:r>
              <a:endParaRPr lang="en-US" sz="1300" dirty="0">
                <a:solidFill>
                  <a:schemeClr val="bg1"/>
                </a:solidFill>
                <a:cs typeface="Arial"/>
              </a:endParaRPr>
            </a:p>
            <a:p>
              <a:pPr algn="ctr"/>
              <a:endParaRPr lang="en-US" sz="1300" dirty="0" smtClean="0">
                <a:solidFill>
                  <a:schemeClr val="bg1"/>
                </a:solidFill>
                <a:cs typeface="Arial"/>
              </a:endParaRPr>
            </a:p>
            <a:p>
              <a:pPr algn="ctr"/>
              <a:r>
                <a:rPr lang="en-US" sz="1300" dirty="0" smtClean="0">
                  <a:solidFill>
                    <a:schemeClr val="bg1"/>
                  </a:solidFill>
                  <a:cs typeface="Arial"/>
                </a:rPr>
                <a:t>Housing </a:t>
              </a:r>
              <a:r>
                <a:rPr lang="en-US" sz="1300" dirty="0">
                  <a:solidFill>
                    <a:schemeClr val="bg1"/>
                  </a:solidFill>
                  <a:cs typeface="Arial"/>
                </a:rPr>
                <a:t>services</a:t>
              </a:r>
            </a:p>
            <a:p>
              <a:pPr algn="ctr"/>
              <a:endParaRPr lang="en-US" sz="1300" dirty="0" smtClean="0">
                <a:solidFill>
                  <a:schemeClr val="bg1"/>
                </a:solidFill>
                <a:cs typeface="Arial"/>
              </a:endParaRPr>
            </a:p>
            <a:p>
              <a:pPr algn="ctr"/>
              <a:r>
                <a:rPr lang="en-US" sz="1300" dirty="0" smtClean="0">
                  <a:solidFill>
                    <a:schemeClr val="bg1"/>
                  </a:solidFill>
                  <a:cs typeface="Arial"/>
                </a:rPr>
                <a:t>Substance </a:t>
              </a:r>
              <a:r>
                <a:rPr lang="en-US" sz="1300" dirty="0">
                  <a:solidFill>
                    <a:schemeClr val="bg1"/>
                  </a:solidFill>
                  <a:cs typeface="Arial"/>
                </a:rPr>
                <a:t>abuse </a:t>
              </a:r>
              <a:r>
                <a:rPr lang="en-US" sz="1300" dirty="0" smtClean="0">
                  <a:solidFill>
                    <a:schemeClr val="bg1"/>
                  </a:solidFill>
                  <a:cs typeface="Arial"/>
                </a:rPr>
                <a:t>treatments</a:t>
              </a:r>
              <a:endParaRPr lang="en-US" sz="1300" kern="1200" dirty="0">
                <a:solidFill>
                  <a:schemeClr val="bg1"/>
                </a:solidFill>
                <a:cs typeface="Arial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005545" y="2667000"/>
            <a:ext cx="1179866" cy="3168182"/>
            <a:chOff x="10963" y="0"/>
            <a:chExt cx="8971716" cy="3543300"/>
          </a:xfrm>
          <a:solidFill>
            <a:schemeClr val="accent5"/>
          </a:solidFill>
        </p:grpSpPr>
        <p:sp>
          <p:nvSpPr>
            <p:cNvPr id="9" name="Rounded Rectangle 8"/>
            <p:cNvSpPr/>
            <p:nvPr/>
          </p:nvSpPr>
          <p:spPr>
            <a:xfrm>
              <a:off x="10963" y="0"/>
              <a:ext cx="8971716" cy="3543300"/>
            </a:xfrm>
            <a:prstGeom prst="roundRect">
              <a:avLst>
                <a:gd name="adj" fmla="val 10000"/>
              </a:avLst>
            </a:prstGeom>
            <a:grpFill/>
            <a:ln>
              <a:solidFill>
                <a:schemeClr val="accent5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114743" y="103780"/>
              <a:ext cx="8764156" cy="3335740"/>
            </a:xfrm>
            <a:prstGeom prst="rect">
              <a:avLst/>
            </a:prstGeom>
            <a:grpFill/>
            <a:ln>
              <a:solidFill>
                <a:schemeClr val="accent5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  <a:cs typeface="Arial"/>
                </a:rPr>
                <a:t>Development </a:t>
              </a:r>
              <a:r>
                <a:rPr lang="en-US" sz="1200" dirty="0">
                  <a:solidFill>
                    <a:schemeClr val="bg1"/>
                  </a:solidFill>
                  <a:cs typeface="Arial"/>
                </a:rPr>
                <a:t>of new services that address risk factors of </a:t>
              </a:r>
              <a:r>
                <a:rPr lang="en-US" sz="1200" dirty="0" smtClean="0">
                  <a:solidFill>
                    <a:schemeClr val="bg1"/>
                  </a:solidFill>
                  <a:cs typeface="Arial"/>
                </a:rPr>
                <a:t>recidivism</a:t>
              </a:r>
              <a:endParaRPr lang="en-US" sz="1200" dirty="0">
                <a:solidFill>
                  <a:schemeClr val="bg1"/>
                </a:solidFill>
                <a:cs typeface="Arial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260053" y="2667000"/>
            <a:ext cx="1179866" cy="3168182"/>
            <a:chOff x="10963" y="0"/>
            <a:chExt cx="8971716" cy="3543300"/>
          </a:xfrm>
          <a:solidFill>
            <a:schemeClr val="accent6"/>
          </a:solidFill>
        </p:grpSpPr>
        <p:sp>
          <p:nvSpPr>
            <p:cNvPr id="12" name="Rounded Rectangle 11"/>
            <p:cNvSpPr/>
            <p:nvPr/>
          </p:nvSpPr>
          <p:spPr>
            <a:xfrm>
              <a:off x="10963" y="0"/>
              <a:ext cx="8971716" cy="3543300"/>
            </a:xfrm>
            <a:prstGeom prst="roundRect">
              <a:avLst>
                <a:gd name="adj" fmla="val 10000"/>
              </a:avLst>
            </a:prstGeom>
            <a:grpFill/>
            <a:ln>
              <a:solidFill>
                <a:schemeClr val="accent2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</p:sp>
        <p:sp>
          <p:nvSpPr>
            <p:cNvPr id="13" name="Rounded Rectangle 4"/>
            <p:cNvSpPr/>
            <p:nvPr/>
          </p:nvSpPr>
          <p:spPr>
            <a:xfrm>
              <a:off x="114743" y="103780"/>
              <a:ext cx="8764156" cy="3335740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  <a:cs typeface="Arial"/>
                </a:rPr>
                <a:t>Improved access to concrete supports for women recently released from </a:t>
              </a:r>
              <a:r>
                <a:rPr lang="en-US" sz="1300" dirty="0" smtClean="0">
                  <a:solidFill>
                    <a:schemeClr val="bg1"/>
                  </a:solidFill>
                  <a:cs typeface="Arial"/>
                </a:rPr>
                <a:t>prison</a:t>
              </a:r>
              <a:endParaRPr lang="en-US" sz="1300" kern="1200" dirty="0">
                <a:solidFill>
                  <a:srgbClr val="000000">
                    <a:lumMod val="75000"/>
                    <a:lumOff val="25000"/>
                  </a:srgbClr>
                </a:solidFill>
                <a:cs typeface="Arial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769069" y="2667000"/>
            <a:ext cx="1179866" cy="3168182"/>
            <a:chOff x="10963" y="0"/>
            <a:chExt cx="8971716" cy="3543300"/>
          </a:xfrm>
          <a:solidFill>
            <a:schemeClr val="accent6"/>
          </a:solidFill>
        </p:grpSpPr>
        <p:sp>
          <p:nvSpPr>
            <p:cNvPr id="15" name="Rounded Rectangle 14"/>
            <p:cNvSpPr/>
            <p:nvPr/>
          </p:nvSpPr>
          <p:spPr>
            <a:xfrm>
              <a:off x="10963" y="0"/>
              <a:ext cx="8971716" cy="3543300"/>
            </a:xfrm>
            <a:prstGeom prst="roundRect">
              <a:avLst>
                <a:gd name="adj" fmla="val 10000"/>
              </a:avLst>
            </a:prstGeom>
            <a:grpFill/>
            <a:ln>
              <a:solidFill>
                <a:schemeClr val="accent6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</p:sp>
        <p:sp>
          <p:nvSpPr>
            <p:cNvPr id="16" name="Rounded Rectangle 4"/>
            <p:cNvSpPr/>
            <p:nvPr/>
          </p:nvSpPr>
          <p:spPr>
            <a:xfrm>
              <a:off x="56823" y="15856"/>
              <a:ext cx="8764157" cy="3335740"/>
            </a:xfrm>
            <a:prstGeom prst="rect">
              <a:avLst/>
            </a:prstGeom>
            <a:grpFill/>
            <a:ln>
              <a:solidFill>
                <a:schemeClr val="accent6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  <a:cs typeface="Arial"/>
                </a:rPr>
                <a:t>Decreased child welfare </a:t>
              </a:r>
              <a:r>
                <a:rPr lang="en-US" sz="1300" dirty="0" smtClean="0">
                  <a:solidFill>
                    <a:schemeClr val="bg1"/>
                  </a:solidFill>
                  <a:cs typeface="Arial"/>
                </a:rPr>
                <a:t>involvement</a:t>
              </a:r>
              <a:endParaRPr lang="en-US" sz="1300" kern="1200" dirty="0">
                <a:solidFill>
                  <a:srgbClr val="000000">
                    <a:lumMod val="75000"/>
                    <a:lumOff val="25000"/>
                  </a:srgbClr>
                </a:solidFill>
                <a:cs typeface="Arial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514561" y="2667000"/>
            <a:ext cx="1179866" cy="3168182"/>
            <a:chOff x="10963" y="0"/>
            <a:chExt cx="8971716" cy="3543300"/>
          </a:xfrm>
          <a:solidFill>
            <a:schemeClr val="accent6"/>
          </a:solidFill>
        </p:grpSpPr>
        <p:sp>
          <p:nvSpPr>
            <p:cNvPr id="18" name="Rounded Rectangle 17"/>
            <p:cNvSpPr/>
            <p:nvPr/>
          </p:nvSpPr>
          <p:spPr>
            <a:xfrm>
              <a:off x="10963" y="0"/>
              <a:ext cx="8971716" cy="3543300"/>
            </a:xfrm>
            <a:prstGeom prst="roundRect">
              <a:avLst>
                <a:gd name="adj" fmla="val 10000"/>
              </a:avLst>
            </a:prstGeom>
            <a:grpFill/>
            <a:ln>
              <a:solidFill>
                <a:schemeClr val="accent6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</p:sp>
        <p:sp>
          <p:nvSpPr>
            <p:cNvPr id="19" name="Rounded Rectangle 4"/>
            <p:cNvSpPr/>
            <p:nvPr/>
          </p:nvSpPr>
          <p:spPr>
            <a:xfrm>
              <a:off x="114743" y="103780"/>
              <a:ext cx="8764156" cy="3335740"/>
            </a:xfrm>
            <a:prstGeom prst="rect">
              <a:avLst/>
            </a:prstGeom>
            <a:grpFill/>
            <a:ln>
              <a:solidFill>
                <a:schemeClr val="accent6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  <a:cs typeface="Arial"/>
                </a:rPr>
                <a:t>Decrease in </a:t>
              </a:r>
              <a:r>
                <a:rPr lang="en-US" sz="1300" dirty="0" smtClean="0">
                  <a:solidFill>
                    <a:schemeClr val="bg1"/>
                  </a:solidFill>
                  <a:cs typeface="Arial"/>
                </a:rPr>
                <a:t>recidivism</a:t>
              </a:r>
              <a:endParaRPr lang="en-US" sz="1300" kern="1200" dirty="0">
                <a:solidFill>
                  <a:srgbClr val="000000">
                    <a:lumMod val="75000"/>
                    <a:lumOff val="25000"/>
                  </a:srgbClr>
                </a:solidFill>
                <a:cs typeface="Arial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496530" y="2667000"/>
            <a:ext cx="1179866" cy="3168182"/>
            <a:chOff x="10963" y="0"/>
            <a:chExt cx="8971716" cy="3543300"/>
          </a:xfrm>
          <a:solidFill>
            <a:schemeClr val="accent3">
              <a:lumMod val="75000"/>
            </a:schemeClr>
          </a:solidFill>
        </p:grpSpPr>
        <p:sp>
          <p:nvSpPr>
            <p:cNvPr id="21" name="Rounded Rectangle 20"/>
            <p:cNvSpPr/>
            <p:nvPr/>
          </p:nvSpPr>
          <p:spPr>
            <a:xfrm>
              <a:off x="10963" y="0"/>
              <a:ext cx="8971716" cy="3543300"/>
            </a:xfrm>
            <a:prstGeom prst="roundRect">
              <a:avLst>
                <a:gd name="adj" fmla="val 10000"/>
              </a:avLst>
            </a:prstGeom>
            <a:grpFill/>
            <a:ln>
              <a:solidFill>
                <a:schemeClr val="accent3">
                  <a:lumMod val="75000"/>
                </a:schemeClr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</p:sp>
        <p:sp>
          <p:nvSpPr>
            <p:cNvPr id="22" name="Rounded Rectangle 4"/>
            <p:cNvSpPr/>
            <p:nvPr/>
          </p:nvSpPr>
          <p:spPr>
            <a:xfrm>
              <a:off x="114743" y="103780"/>
              <a:ext cx="8764156" cy="3335740"/>
            </a:xfrm>
            <a:prstGeom prst="rect">
              <a:avLst/>
            </a:prstGeom>
            <a:grpFill/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Arial"/>
                </a:rPr>
                <a:t>Expenditures on social services</a:t>
              </a:r>
            </a:p>
            <a:p>
              <a:pPr lvl="1" algn="ctr"/>
              <a:r>
                <a:rPr lang="en-US" sz="1200" dirty="0" smtClean="0">
                  <a:solidFill>
                    <a:schemeClr val="bg1"/>
                  </a:solidFill>
                  <a:cs typeface="Arial"/>
                </a:rPr>
                <a:t>(direct and in-kind)</a:t>
              </a:r>
            </a:p>
            <a:p>
              <a:pPr lvl="1"/>
              <a:endParaRPr lang="en-US" sz="1200" dirty="0" smtClean="0">
                <a:solidFill>
                  <a:schemeClr val="bg1"/>
                </a:solidFill>
                <a:cs typeface="Arial"/>
              </a:endParaRPr>
            </a:p>
            <a:p>
              <a:pPr algn="ctr"/>
              <a:r>
                <a:rPr lang="en-US" sz="1200" dirty="0" smtClean="0">
                  <a:solidFill>
                    <a:schemeClr val="bg1"/>
                  </a:solidFill>
                  <a:cs typeface="Arial"/>
                </a:rPr>
                <a:t>Programmatic oversight</a:t>
              </a:r>
              <a:endParaRPr lang="en-US" kern="1200" dirty="0" smtClean="0">
                <a:solidFill>
                  <a:schemeClr val="bg1"/>
                </a:solidFill>
                <a:cs typeface="Arial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42022" y="2667000"/>
            <a:ext cx="1179866" cy="3168182"/>
            <a:chOff x="10963" y="0"/>
            <a:chExt cx="8971716" cy="3543300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24" name="Rounded Rectangle 23"/>
            <p:cNvSpPr/>
            <p:nvPr/>
          </p:nvSpPr>
          <p:spPr>
            <a:xfrm>
              <a:off x="10963" y="0"/>
              <a:ext cx="8971716" cy="3543300"/>
            </a:xfrm>
            <a:prstGeom prst="roundRect">
              <a:avLst>
                <a:gd name="adj" fmla="val 10000"/>
              </a:avLst>
            </a:prstGeom>
            <a:solidFill>
              <a:schemeClr val="tx2">
                <a:lumMod val="50000"/>
              </a:schemeClr>
            </a:solidFill>
            <a:ln>
              <a:solidFill>
                <a:schemeClr val="tx2">
                  <a:lumMod val="50000"/>
                </a:schemeClr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</p:sp>
        <p:sp>
          <p:nvSpPr>
            <p:cNvPr id="25" name="Rounded Rectangle 4"/>
            <p:cNvSpPr/>
            <p:nvPr/>
          </p:nvSpPr>
          <p:spPr>
            <a:xfrm>
              <a:off x="114743" y="103780"/>
              <a:ext cx="8764156" cy="333574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  <a:cs typeface="Arial"/>
                </a:rPr>
                <a:t>Mothers in </a:t>
              </a:r>
              <a:r>
                <a:rPr lang="en-US" sz="1300" dirty="0" smtClean="0">
                  <a:solidFill>
                    <a:schemeClr val="bg1"/>
                  </a:solidFill>
                  <a:cs typeface="Arial"/>
                </a:rPr>
                <a:t>Illinois </a:t>
              </a:r>
            </a:p>
            <a:p>
              <a:pPr algn="ctr"/>
              <a:r>
                <a:rPr lang="en-US" sz="1300" dirty="0" smtClean="0">
                  <a:solidFill>
                    <a:schemeClr val="bg1"/>
                  </a:solidFill>
                  <a:cs typeface="Arial"/>
                </a:rPr>
                <a:t>re-entering </a:t>
              </a:r>
              <a:r>
                <a:rPr lang="en-US" sz="1300" dirty="0">
                  <a:solidFill>
                    <a:schemeClr val="bg1"/>
                  </a:solidFill>
                  <a:cs typeface="Arial"/>
                </a:rPr>
                <a:t>the criminal justice </a:t>
              </a:r>
              <a:r>
                <a:rPr lang="en-US" sz="1300" dirty="0" smtClean="0">
                  <a:solidFill>
                    <a:schemeClr val="bg1"/>
                  </a:solidFill>
                  <a:cs typeface="Arial"/>
                </a:rPr>
                <a:t>system   </a:t>
              </a:r>
            </a:p>
            <a:p>
              <a:pPr algn="ctr"/>
              <a:r>
                <a:rPr lang="en-US" sz="1300" dirty="0" smtClean="0">
                  <a:solidFill>
                    <a:schemeClr val="bg1"/>
                  </a:solidFill>
                  <a:cs typeface="Arial"/>
                </a:rPr>
                <a:t>after exit</a:t>
              </a:r>
              <a:endParaRPr lang="en-US" sz="1300" dirty="0">
                <a:solidFill>
                  <a:schemeClr val="bg1"/>
                </a:solidFill>
                <a:cs typeface="Arial"/>
              </a:endParaRPr>
            </a:p>
          </p:txBody>
        </p:sp>
      </p:grpSp>
      <p:sp>
        <p:nvSpPr>
          <p:cNvPr id="48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144295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Approach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93699" y="1524000"/>
            <a:ext cx="7356611" cy="4736399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 smtClean="0"/>
              <a:t>Time-frame</a:t>
            </a:r>
            <a:r>
              <a:rPr lang="en-US" dirty="0"/>
              <a:t>: </a:t>
            </a:r>
            <a:r>
              <a:rPr lang="en-US" dirty="0" err="1" smtClean="0"/>
              <a:t>Exiters</a:t>
            </a:r>
            <a:r>
              <a:rPr lang="en-US" dirty="0" smtClean="0"/>
              <a:t> between 2005 </a:t>
            </a:r>
            <a:r>
              <a:rPr lang="en-US" dirty="0"/>
              <a:t>through </a:t>
            </a:r>
            <a:r>
              <a:rPr lang="en-US" dirty="0" smtClean="0"/>
              <a:t>2013</a:t>
            </a:r>
          </a:p>
          <a:p>
            <a:pPr marL="457200" indent="-457200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 smtClean="0"/>
              <a:t>Identify population </a:t>
            </a:r>
            <a:r>
              <a:rPr lang="en-US" dirty="0"/>
              <a:t>of mothers </a:t>
            </a:r>
            <a:r>
              <a:rPr lang="en-US" dirty="0" smtClean="0"/>
              <a:t>who </a:t>
            </a:r>
            <a:r>
              <a:rPr lang="en-US" dirty="0"/>
              <a:t>have exited jail and their attributes</a:t>
            </a:r>
          </a:p>
          <a:p>
            <a:pPr marL="457200" indent="-457200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/>
              <a:t>Identify </a:t>
            </a:r>
            <a:r>
              <a:rPr lang="en-US" dirty="0" smtClean="0"/>
              <a:t>neighborhood-level </a:t>
            </a:r>
            <a:r>
              <a:rPr lang="en-US" dirty="0"/>
              <a:t>characteristics </a:t>
            </a:r>
            <a:r>
              <a:rPr lang="en-US" dirty="0" smtClean="0"/>
              <a:t>and </a:t>
            </a:r>
            <a:r>
              <a:rPr lang="en-US" dirty="0"/>
              <a:t>access to social services</a:t>
            </a:r>
          </a:p>
          <a:p>
            <a:pPr marL="457200" indent="-457200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 smtClean="0"/>
              <a:t>Construct predictors at </a:t>
            </a:r>
            <a:r>
              <a:rPr lang="en-US" dirty="0"/>
              <a:t>the </a:t>
            </a:r>
            <a:r>
              <a:rPr lang="en-US" dirty="0" smtClean="0"/>
              <a:t>individual- </a:t>
            </a:r>
            <a:r>
              <a:rPr lang="en-US" dirty="0"/>
              <a:t>and </a:t>
            </a:r>
            <a:r>
              <a:rPr lang="en-US" dirty="0" smtClean="0"/>
              <a:t>neighborhood-level</a:t>
            </a:r>
          </a:p>
          <a:p>
            <a:pPr marL="457200" indent="-457200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 smtClean="0"/>
              <a:t>Build and train the predictive model 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147395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700" y="274650"/>
            <a:ext cx="7259700" cy="1143000"/>
          </a:xfrm>
        </p:spPr>
        <p:txBody>
          <a:bodyPr/>
          <a:lstStyle/>
          <a:p>
            <a:pPr algn="ctr"/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740664" y="1752600"/>
            <a:ext cx="3767328" cy="762000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dirty="0"/>
              <a:t>Individual-level </a:t>
            </a:r>
            <a:r>
              <a:rPr lang="en-US" dirty="0" smtClean="0"/>
              <a:t>predictors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740664" y="2667000"/>
            <a:ext cx="3526536" cy="3657600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lnSpc>
                <a:spcPct val="120000"/>
              </a:lnSpc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2400" dirty="0" smtClean="0"/>
              <a:t>Illinois Department of Correction (admission and exit data)</a:t>
            </a:r>
            <a:endParaRPr lang="en-US" sz="2400" dirty="0"/>
          </a:p>
          <a:p>
            <a:pPr marL="517525" lvl="1">
              <a:lnSpc>
                <a:spcPct val="120000"/>
              </a:lnSpc>
            </a:pPr>
            <a:r>
              <a:rPr lang="en-US" dirty="0"/>
              <a:t>Length of </a:t>
            </a:r>
            <a:r>
              <a:rPr lang="en-US" dirty="0" smtClean="0"/>
              <a:t>stay, gang affiliation, substance use, # </a:t>
            </a:r>
            <a:r>
              <a:rPr lang="en-US" dirty="0"/>
              <a:t>of previous </a:t>
            </a:r>
            <a:r>
              <a:rPr lang="en-US" dirty="0" smtClean="0"/>
              <a:t>incarcerations, education level, race, sex,  number of children, age, program involvement while in prison, recidivism flag, charge class</a:t>
            </a:r>
            <a:endParaRPr lang="en-US" dirty="0"/>
          </a:p>
          <a:p>
            <a:pPr marL="342900" indent="-342900">
              <a:lnSpc>
                <a:spcPct val="120000"/>
              </a:lnSpc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2400" dirty="0" smtClean="0"/>
              <a:t>Illinois Department of Labor</a:t>
            </a:r>
            <a:endParaRPr lang="en-US" sz="2400" dirty="0"/>
          </a:p>
          <a:p>
            <a:pPr marL="517525" lvl="1">
              <a:lnSpc>
                <a:spcPct val="120000"/>
              </a:lnSpc>
            </a:pPr>
            <a:r>
              <a:rPr lang="en-US" dirty="0"/>
              <a:t>Employment flag, total </a:t>
            </a:r>
            <a:r>
              <a:rPr lang="en-US" dirty="0" smtClean="0"/>
              <a:t>wages, </a:t>
            </a:r>
            <a:r>
              <a:rPr lang="en-US" dirty="0"/>
              <a:t># of quarters employed, # of jobs per </a:t>
            </a:r>
            <a:r>
              <a:rPr lang="en-US" dirty="0" smtClean="0"/>
              <a:t>quarter</a:t>
            </a:r>
            <a:endParaRPr lang="en-US" dirty="0"/>
          </a:p>
          <a:p>
            <a:pPr lvl="1"/>
            <a:endParaRPr lang="en-US" u="sng" dirty="0" smtClean="0"/>
          </a:p>
          <a:p>
            <a:pPr lvl="1"/>
            <a:endParaRPr lang="en-US" u="sng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1578" y="1752600"/>
            <a:ext cx="3767328" cy="762000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dirty="0" smtClean="0"/>
              <a:t>Neighborhood-level predictors*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1578" y="2667000"/>
            <a:ext cx="3767328" cy="3440667"/>
          </a:xfrm>
        </p:spPr>
        <p:txBody>
          <a:bodyPr>
            <a:normAutofit fontScale="85000" lnSpcReduction="20000"/>
          </a:bodyPr>
          <a:lstStyle/>
          <a:p>
            <a:pPr marL="342900" lvl="0" indent="-342900">
              <a:lnSpc>
                <a:spcPct val="120000"/>
              </a:lnSpc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2400" dirty="0" smtClean="0"/>
              <a:t>Illinois </a:t>
            </a:r>
            <a:r>
              <a:rPr lang="en-US" sz="2400" dirty="0"/>
              <a:t>Department of Labor</a:t>
            </a:r>
          </a:p>
          <a:p>
            <a:pPr marL="517525" lvl="1">
              <a:lnSpc>
                <a:spcPct val="120000"/>
              </a:lnSpc>
            </a:pPr>
            <a:r>
              <a:rPr lang="en-US" dirty="0"/>
              <a:t>Number of jobs, firms, and total </a:t>
            </a:r>
            <a:r>
              <a:rPr lang="en-US" dirty="0" smtClean="0"/>
              <a:t>wages by </a:t>
            </a:r>
            <a:r>
              <a:rPr lang="en-US" dirty="0"/>
              <a:t>zip code and industry</a:t>
            </a:r>
          </a:p>
          <a:p>
            <a:pPr marL="342900" lvl="0" indent="-342900">
              <a:lnSpc>
                <a:spcPct val="120000"/>
              </a:lnSpc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2400" dirty="0" smtClean="0"/>
              <a:t>American Community Survey (ACS)</a:t>
            </a:r>
            <a:endParaRPr lang="en-US" sz="2400" dirty="0"/>
          </a:p>
          <a:p>
            <a:pPr marL="517525" lvl="1">
              <a:lnSpc>
                <a:spcPct val="120000"/>
              </a:lnSpc>
            </a:pPr>
            <a:r>
              <a:rPr lang="en-US" dirty="0"/>
              <a:t>Total households, household demographics, poverty level</a:t>
            </a:r>
          </a:p>
          <a:p>
            <a:pPr marL="342900" lvl="0" indent="-342900">
              <a:lnSpc>
                <a:spcPct val="120000"/>
              </a:lnSpc>
              <a:spcBef>
                <a:spcPts val="1200"/>
              </a:spcBef>
              <a:buFont typeface="Wingdings" pitchFamily="2" charset="2"/>
              <a:buChar char="§"/>
            </a:pPr>
            <a:r>
              <a:rPr lang="en-US" sz="2400" dirty="0"/>
              <a:t>Social Services</a:t>
            </a:r>
          </a:p>
          <a:p>
            <a:pPr marL="517525" lvl="1">
              <a:lnSpc>
                <a:spcPct val="120000"/>
              </a:lnSpc>
            </a:pPr>
            <a:r>
              <a:rPr lang="en-US" dirty="0"/>
              <a:t>Number of social service and substance </a:t>
            </a:r>
            <a:r>
              <a:rPr lang="en-US" dirty="0" smtClean="0"/>
              <a:t>abuse </a:t>
            </a:r>
            <a:r>
              <a:rPr lang="en-US" dirty="0"/>
              <a:t>facilities in zip code by </a:t>
            </a:r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33178" y="6183868"/>
            <a:ext cx="41788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200" dirty="0">
                <a:solidFill>
                  <a:schemeClr val="accent1"/>
                </a:solidFill>
              </a:rPr>
              <a:t>*</a:t>
            </a:r>
            <a:r>
              <a:rPr lang="en-US" sz="1200" dirty="0" smtClean="0">
                <a:solidFill>
                  <a:schemeClr val="accent1"/>
                </a:solidFill>
              </a:rPr>
              <a:t>aggregated </a:t>
            </a:r>
            <a:r>
              <a:rPr lang="en-US" sz="1200" dirty="0">
                <a:solidFill>
                  <a:schemeClr val="accent1"/>
                </a:solidFill>
              </a:rPr>
              <a:t>and linked to individuals via zip code, as well as distance analysis (zip codes provided in Parole data)</a:t>
            </a:r>
          </a:p>
          <a:p>
            <a:endParaRPr lang="en-US" dirty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648658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marL="457200" indent="-457200">
              <a:lnSpc>
                <a:spcPct val="120000"/>
              </a:lnSpc>
              <a:spcAft>
                <a:spcPts val="1200"/>
              </a:spcAft>
              <a:buFont typeface="Wingdings" pitchFamily="2" charset="2"/>
              <a:buChar char="§"/>
            </a:pPr>
            <a:r>
              <a:rPr lang="en-US" dirty="0" smtClean="0"/>
              <a:t>Descriptive </a:t>
            </a:r>
            <a:r>
              <a:rPr lang="en-US" dirty="0"/>
              <a:t>analysis of sample </a:t>
            </a:r>
            <a:r>
              <a:rPr lang="en-US" dirty="0" smtClean="0"/>
              <a:t>of mothers in prison and </a:t>
            </a:r>
            <a:r>
              <a:rPr lang="en-US" dirty="0"/>
              <a:t>characteristics</a:t>
            </a:r>
          </a:p>
          <a:p>
            <a:pPr marL="457200" indent="-457200">
              <a:lnSpc>
                <a:spcPct val="120000"/>
              </a:lnSpc>
              <a:spcAft>
                <a:spcPts val="1200"/>
              </a:spcAft>
              <a:buFont typeface="Wingdings" pitchFamily="2" charset="2"/>
              <a:buChar char="§"/>
            </a:pPr>
            <a:r>
              <a:rPr lang="en-US" dirty="0"/>
              <a:t>Spatial </a:t>
            </a:r>
            <a:r>
              <a:rPr lang="en-US" dirty="0" smtClean="0"/>
              <a:t>analysis using neighborhood characteristics</a:t>
            </a:r>
          </a:p>
          <a:p>
            <a:pPr marL="457200" indent="-457200">
              <a:lnSpc>
                <a:spcPct val="120000"/>
              </a:lnSpc>
              <a:spcAft>
                <a:spcPts val="1200"/>
              </a:spcAft>
              <a:buFont typeface="Wingdings" pitchFamily="2" charset="2"/>
              <a:buChar char="§"/>
            </a:pPr>
            <a:r>
              <a:rPr lang="en-US" dirty="0" smtClean="0"/>
              <a:t>Combining data on employment,  </a:t>
            </a:r>
            <a:r>
              <a:rPr lang="en-US" dirty="0"/>
              <a:t>proximity analysis on access to social services and employment deriving distance criteria </a:t>
            </a:r>
          </a:p>
          <a:p>
            <a:pPr marL="457200" indent="-457200">
              <a:lnSpc>
                <a:spcPct val="120000"/>
              </a:lnSpc>
              <a:spcAft>
                <a:spcPts val="1200"/>
              </a:spcAft>
              <a:buFont typeface="Wingdings" pitchFamily="2" charset="2"/>
              <a:buChar char="§"/>
            </a:pPr>
            <a:r>
              <a:rPr lang="en-US" dirty="0"/>
              <a:t>Machine Learning: Building a model to predict likelihood of recidivism in population of </a:t>
            </a:r>
            <a:r>
              <a:rPr lang="en-US" dirty="0" smtClean="0"/>
              <a:t>mothers </a:t>
            </a:r>
            <a:r>
              <a:rPr lang="en-US" dirty="0"/>
              <a:t>based on the predictors </a:t>
            </a:r>
            <a:r>
              <a:rPr lang="en-US" dirty="0" smtClean="0"/>
              <a:t>identified</a:t>
            </a:r>
            <a:endParaRPr lang="en-US" dirty="0"/>
          </a:p>
          <a:p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657600" y="6477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Char char="▷"/>
              <a:defRPr sz="30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24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77480"/>
              </a:buClr>
              <a:buSzPct val="100000"/>
              <a:buFont typeface="Lato"/>
              <a:buNone/>
              <a:defRPr sz="1800" b="0" i="0" u="none" strike="noStrike" cap="none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ctr">
              <a:lnSpc>
                <a:spcPct val="120000"/>
              </a:lnSpc>
              <a:buNone/>
            </a:pPr>
            <a:r>
              <a:rPr lang="en-US" sz="1000" dirty="0"/>
              <a:t>Preliminary Draft - Do Not Cite</a:t>
            </a:r>
          </a:p>
        </p:txBody>
      </p:sp>
    </p:spTree>
    <p:extLst>
      <p:ext uri="{BB962C8B-B14F-4D97-AF65-F5344CB8AC3E}">
        <p14:creationId xmlns:p14="http://schemas.microsoft.com/office/powerpoint/2010/main" val="1089462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1944</Words>
  <Application>Microsoft Macintosh PowerPoint</Application>
  <PresentationFormat>On-screen Show (4:3)</PresentationFormat>
  <Paragraphs>276</Paragraphs>
  <Slides>27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Lato</vt:lpstr>
      <vt:lpstr>Raleway</vt:lpstr>
      <vt:lpstr>Wingdings</vt:lpstr>
      <vt:lpstr>Arial</vt:lpstr>
      <vt:lpstr>Antonio template</vt:lpstr>
      <vt:lpstr>Mommy Don’t Go</vt:lpstr>
      <vt:lpstr>Research Question </vt:lpstr>
      <vt:lpstr>Background: Female Inmates Have Specific Needs</vt:lpstr>
      <vt:lpstr>Background:  Re-Entry and Child Welfare</vt:lpstr>
      <vt:lpstr>Background:  Neighborhood-level factors</vt:lpstr>
      <vt:lpstr>Logic Model</vt:lpstr>
      <vt:lpstr>Overall Approach </vt:lpstr>
      <vt:lpstr>Data Sources</vt:lpstr>
      <vt:lpstr>Contributions</vt:lpstr>
      <vt:lpstr>Distribution of Sample =  Concentration in Cook County</vt:lpstr>
      <vt:lpstr>Distribution of Social Services =  Concentration in Cook County</vt:lpstr>
      <vt:lpstr>Distribution of Employers = Concentration in Cook County</vt:lpstr>
      <vt:lpstr>Distribution of Jobs = Concentration in Cook County</vt:lpstr>
      <vt:lpstr>Description of Sample</vt:lpstr>
      <vt:lpstr>   Average Age: 37 Race: 52% Black; 42% white; 6% Hispanic</vt:lpstr>
      <vt:lpstr>More than half (62%)  of the women are single</vt:lpstr>
      <vt:lpstr>Less than half of the women (48%) have less than a high school diploma</vt:lpstr>
      <vt:lpstr>42% of women are being held for the longest crime category (Class 4) </vt:lpstr>
      <vt:lpstr>Non-recidivists earn more wages than recidivists across main race categories</vt:lpstr>
      <vt:lpstr>Machine Learning: Method</vt:lpstr>
      <vt:lpstr>Logistic regression  performed best for AUC</vt:lpstr>
      <vt:lpstr>Neighborhood features had more explanatory power than individual features</vt:lpstr>
      <vt:lpstr>Recall is most informative due to low occurrence of recidivism</vt:lpstr>
      <vt:lpstr>Top Features from Individual + Neighborhood Model</vt:lpstr>
      <vt:lpstr>Top Features from Individual + Neighborhood Model</vt:lpstr>
      <vt:lpstr>Caveats </vt:lpstr>
      <vt:lpstr>Next Steps 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Mommy Don’t Go</dc:title>
  <dc:creator>CIDI</dc:creator>
  <cp:lastModifiedBy>Graham Henke</cp:lastModifiedBy>
  <cp:revision>22</cp:revision>
  <dcterms:modified xsi:type="dcterms:W3CDTF">2018-02-15T15:41:32Z</dcterms:modified>
</cp:coreProperties>
</file>